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1" r:id="rId6"/>
    <p:sldId id="304" r:id="rId7"/>
    <p:sldId id="305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8" r:id="rId19"/>
    <p:sldId id="295" r:id="rId20"/>
    <p:sldId id="276" r:id="rId21"/>
    <p:sldId id="280" r:id="rId22"/>
    <p:sldId id="298" r:id="rId23"/>
    <p:sldId id="297" r:id="rId24"/>
    <p:sldId id="296" r:id="rId25"/>
    <p:sldId id="300" r:id="rId26"/>
    <p:sldId id="283" r:id="rId27"/>
    <p:sldId id="303" r:id="rId28"/>
    <p:sldId id="282" r:id="rId29"/>
    <p:sldId id="285" r:id="rId30"/>
    <p:sldId id="301" r:id="rId31"/>
    <p:sldId id="286" r:id="rId32"/>
    <p:sldId id="287" r:id="rId33"/>
    <p:sldId id="288" r:id="rId34"/>
    <p:sldId id="289" r:id="rId35"/>
    <p:sldId id="302" r:id="rId36"/>
    <p:sldId id="294" r:id="rId37"/>
    <p:sldId id="291" r:id="rId38"/>
    <p:sldId id="292" r:id="rId39"/>
    <p:sldId id="293" r:id="rId40"/>
    <p:sldId id="275" r:id="rId4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EE"/>
    <a:srgbClr val="00178B"/>
    <a:srgbClr val="009043"/>
    <a:srgbClr val="848B91"/>
    <a:srgbClr val="A4ACB1"/>
    <a:srgbClr val="BEC9CC"/>
    <a:srgbClr val="008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18"/>
    <p:restoredTop sz="94665"/>
  </p:normalViewPr>
  <p:slideViewPr>
    <p:cSldViewPr snapToGrid="0" snapToObjects="1">
      <p:cViewPr varScale="1">
        <p:scale>
          <a:sx n="119" d="100"/>
          <a:sy n="119" d="100"/>
        </p:scale>
        <p:origin x="776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5355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8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20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667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76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306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677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308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3631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143000" y="841771"/>
            <a:ext cx="6858000" cy="1790701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143000" y="2701527"/>
            <a:ext cx="6858000" cy="124182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1800"/>
            </a:lvl1pPr>
            <a:lvl2pPr marL="0" indent="342900" algn="ctr">
              <a:buSzTx/>
              <a:buFontTx/>
              <a:buNone/>
              <a:defRPr sz="1800"/>
            </a:lvl2pPr>
            <a:lvl3pPr marL="0" indent="685800" algn="ctr">
              <a:buSzTx/>
              <a:buFontTx/>
              <a:buNone/>
              <a:defRPr sz="1800"/>
            </a:lvl3pPr>
            <a:lvl4pPr marL="0" indent="1028700" algn="ctr">
              <a:buSzTx/>
              <a:buFontTx/>
              <a:buNone/>
              <a:defRPr sz="1800"/>
            </a:lvl4pPr>
            <a:lvl5pPr marL="0" indent="1371600" algn="ctr">
              <a:buSzTx/>
              <a:buFontTx/>
              <a:buNone/>
              <a:defRPr sz="1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title"/>
          </p:nvPr>
        </p:nvSpPr>
        <p:spPr>
          <a:xfrm>
            <a:off x="6543675" y="273845"/>
            <a:ext cx="1971676" cy="435887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idx="1"/>
          </p:nvPr>
        </p:nvSpPr>
        <p:spPr>
          <a:xfrm>
            <a:off x="628651" y="273845"/>
            <a:ext cx="5800726" cy="4358879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</p:spPr>
        <p:txBody>
          <a:bodyPr lIns="91424" tIns="91424" rIns="91424" bIns="91424" anchor="t"/>
          <a:lstStyle/>
          <a:p>
            <a:r>
              <a:t>Title Text</a:t>
            </a:r>
          </a:p>
        </p:txBody>
      </p:sp>
      <p:sp>
        <p:nvSpPr>
          <p:cNvPr id="111" name="Shape 111"/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</p:spPr>
        <p:txBody>
          <a:bodyPr lIns="91424" tIns="91424" rIns="91424" bIns="91424"/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>
            <a:spLocks noGrp="1"/>
          </p:cNvSpPr>
          <p:nvPr>
            <p:ph type="sldNum" sz="quarter" idx="2"/>
          </p:nvPr>
        </p:nvSpPr>
        <p:spPr>
          <a:xfrm>
            <a:off x="8684344" y="4700818"/>
            <a:ext cx="336814" cy="318396"/>
          </a:xfrm>
          <a:prstGeom prst="rect">
            <a:avLst/>
          </a:prstGeom>
        </p:spPr>
        <p:txBody>
          <a:bodyPr lIns="91424" tIns="91424" rIns="91424" bIns="91424"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3/29/18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957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1" cy="2139554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t>Title 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623887" y="3442098"/>
            <a:ext cx="7886701" cy="1125141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>
                <a:solidFill>
                  <a:srgbClr val="888888"/>
                </a:solidFill>
              </a:defRPr>
            </a:lvl1pPr>
            <a:lvl2pPr marL="0" indent="342900">
              <a:buSzTx/>
              <a:buFontTx/>
              <a:buNone/>
              <a:defRPr sz="1800">
                <a:solidFill>
                  <a:srgbClr val="888888"/>
                </a:solidFill>
              </a:defRPr>
            </a:lvl2pPr>
            <a:lvl3pPr marL="0" indent="685800">
              <a:buSzTx/>
              <a:buFontTx/>
              <a:buNone/>
              <a:defRPr sz="1800">
                <a:solidFill>
                  <a:srgbClr val="888888"/>
                </a:solidFill>
              </a:defRPr>
            </a:lvl3pPr>
            <a:lvl4pPr marL="0" indent="1028700">
              <a:buSzTx/>
              <a:buFontTx/>
              <a:buNone/>
              <a:defRPr sz="1800">
                <a:solidFill>
                  <a:srgbClr val="888888"/>
                </a:solidFill>
              </a:defRPr>
            </a:lvl4pPr>
            <a:lvl5pPr marL="0" indent="1371600">
              <a:buSzTx/>
              <a:buFontTx/>
              <a:buNone/>
              <a:defRPr sz="18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half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hape 4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>
            <a:spLocks noGrp="1"/>
          </p:cNvSpPr>
          <p:nvPr>
            <p:ph type="title"/>
          </p:nvPr>
        </p:nvSpPr>
        <p:spPr>
          <a:xfrm>
            <a:off x="629841" y="273843"/>
            <a:ext cx="7886701" cy="994173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Shape 48"/>
          <p:cNvSpPr>
            <a:spLocks noGrp="1"/>
          </p:cNvSpPr>
          <p:nvPr>
            <p:ph type="body" sz="quarter" idx="1"/>
          </p:nvPr>
        </p:nvSpPr>
        <p:spPr>
          <a:xfrm>
            <a:off x="629841" y="1260871"/>
            <a:ext cx="3868341" cy="61793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1800" b="1"/>
            </a:lvl1pPr>
            <a:lvl2pPr marL="0" indent="342900">
              <a:buSzTx/>
              <a:buFontTx/>
              <a:buNone/>
              <a:defRPr sz="1800" b="1"/>
            </a:lvl2pPr>
            <a:lvl3pPr marL="0" indent="685800">
              <a:buSzTx/>
              <a:buFontTx/>
              <a:buNone/>
              <a:defRPr sz="1800" b="1"/>
            </a:lvl3pPr>
            <a:lvl4pPr marL="0" indent="1028700">
              <a:buSzTx/>
              <a:buFontTx/>
              <a:buNone/>
              <a:defRPr sz="1800" b="1"/>
            </a:lvl4pPr>
            <a:lvl5pPr marL="0" indent="1371600">
              <a:buSzTx/>
              <a:buFontTx/>
              <a:buNone/>
              <a:defRPr sz="18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Shape 49"/>
          <p:cNvSpPr>
            <a:spLocks noGrp="1"/>
          </p:cNvSpPr>
          <p:nvPr>
            <p:ph type="body" sz="quarter" idx="13"/>
          </p:nvPr>
        </p:nvSpPr>
        <p:spPr>
          <a:xfrm>
            <a:off x="4629151" y="1260871"/>
            <a:ext cx="3887392" cy="617935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1800" b="1"/>
            </a:pPr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73" name="Shape 73"/>
          <p:cNvSpPr>
            <a:spLocks noGrp="1"/>
          </p:cNvSpPr>
          <p:nvPr>
            <p:ph type="body" sz="half" idx="1"/>
          </p:nvPr>
        </p:nvSpPr>
        <p:spPr>
          <a:xfrm>
            <a:off x="3887391" y="740570"/>
            <a:ext cx="4629151" cy="365522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538842" indent="-195942">
              <a:defRPr sz="2400"/>
            </a:lvl2pPr>
            <a:lvl3pPr marL="914400" indent="-228600">
              <a:defRPr sz="2400"/>
            </a:lvl3pPr>
            <a:lvl4pPr marL="1303019" indent="-274319">
              <a:defRPr sz="2400"/>
            </a:lvl4pPr>
            <a:lvl5pPr marL="1645920" indent="-274320"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sz="quarter" idx="13"/>
          </p:nvPr>
        </p:nvSpPr>
        <p:spPr>
          <a:xfrm>
            <a:off x="629840" y="1543050"/>
            <a:ext cx="2949180" cy="2858692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200"/>
            </a:pPr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t>Title Text</a:t>
            </a:r>
          </a:p>
        </p:txBody>
      </p:sp>
      <p:sp>
        <p:nvSpPr>
          <p:cNvPr id="83" name="Shape 83"/>
          <p:cNvSpPr>
            <a:spLocks noGrp="1"/>
          </p:cNvSpPr>
          <p:nvPr>
            <p:ph type="pic" sz="half" idx="13"/>
          </p:nvPr>
        </p:nvSpPr>
        <p:spPr>
          <a:xfrm>
            <a:off x="3887391" y="740570"/>
            <a:ext cx="4629151" cy="365522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body" sz="quarter" idx="1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200"/>
            </a:lvl1pPr>
            <a:lvl2pPr marL="0" indent="342900">
              <a:buSzTx/>
              <a:buFontTx/>
              <a:buNone/>
              <a:defRPr sz="1200"/>
            </a:lvl2pPr>
            <a:lvl3pPr marL="0" indent="685800">
              <a:buSzTx/>
              <a:buFontTx/>
              <a:buNone/>
              <a:defRPr sz="1200"/>
            </a:lvl3pPr>
            <a:lvl4pPr marL="0" indent="1028700">
              <a:buSzTx/>
              <a:buFontTx/>
              <a:buNone/>
              <a:defRPr sz="1200"/>
            </a:lvl4pPr>
            <a:lvl5pPr marL="0" indent="1371600">
              <a:buSzTx/>
              <a:buFontTx/>
              <a:buNone/>
              <a:defRPr sz="1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8269947" y="4790693"/>
            <a:ext cx="245404" cy="22698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000">
                <a:solidFill>
                  <a:srgbClr val="44546A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25830" marR="0" indent="-240030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3056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6485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19914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3343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26772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020157" marR="0" indent="-276957" algn="l" defTabSz="685800" rtl="0" latinLnBrk="0">
        <a:lnSpc>
          <a:spcPct val="9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30.png"/><Relationship Id="rId4" Type="http://schemas.openxmlformats.org/officeDocument/2006/relationships/image" Target="../media/image37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9.png"/><Relationship Id="rId9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10.gif"/><Relationship Id="rId3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35.jpeg"/><Relationship Id="rId10" Type="http://schemas.openxmlformats.org/officeDocument/2006/relationships/image" Target="../media/image29.png"/><Relationship Id="rId4" Type="http://schemas.openxmlformats.org/officeDocument/2006/relationships/image" Target="../media/image34.png"/><Relationship Id="rId9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0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0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59.png"/><Relationship Id="rId9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5.png"/><Relationship Id="rId7" Type="http://schemas.openxmlformats.org/officeDocument/2006/relationships/image" Target="../media/image2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-545" y="4008120"/>
            <a:ext cx="9144001" cy="113563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0" y="-1"/>
            <a:ext cx="9144000" cy="12973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ctrTitle"/>
          </p:nvPr>
        </p:nvSpPr>
        <p:spPr>
          <a:xfrm>
            <a:off x="311154" y="1732744"/>
            <a:ext cx="8520602" cy="842393"/>
          </a:xfrm>
          <a:prstGeom prst="rect">
            <a:avLst/>
          </a:prstGeom>
        </p:spPr>
        <p:txBody>
          <a:bodyPr lIns="91424" tIns="91424" rIns="91424" bIns="91424">
            <a:normAutofit fontScale="90000"/>
          </a:bodyPr>
          <a:lstStyle>
            <a:lvl1pPr defTabSz="617219">
              <a:defRPr sz="3239">
                <a:solidFill>
                  <a:srgbClr val="1F4E79"/>
                </a:solidFill>
              </a:defRPr>
            </a:lvl1pPr>
          </a:lstStyle>
          <a:p>
            <a:r>
              <a:rPr lang="en-GB" u="sng" dirty="0"/>
              <a:t>The imprint of climate in phylogenetic trees: a global analysis on the diversification of Tetrapod families</a:t>
            </a:r>
            <a:endParaRPr lang="en-GB" dirty="0"/>
          </a:p>
        </p:txBody>
      </p:sp>
      <p:pic>
        <p:nvPicPr>
          <p:cNvPr id="125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5570" y="311401"/>
            <a:ext cx="2527070" cy="611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2.png" descr="Logo-UM~2015_origina#F3CD3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2035" y="230476"/>
            <a:ext cx="723901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3.jpeg" descr="Logo_SupAgro~New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39777" y="311440"/>
            <a:ext cx="1333501" cy="5619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image4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831" y="173375"/>
            <a:ext cx="1331578" cy="887719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129"/>
          <p:cNvSpPr/>
          <p:nvPr/>
        </p:nvSpPr>
        <p:spPr>
          <a:xfrm>
            <a:off x="3733008" y="2741454"/>
            <a:ext cx="1676893" cy="313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Théo Pannetier</a:t>
            </a:r>
          </a:p>
        </p:txBody>
      </p:sp>
      <p:sp>
        <p:nvSpPr>
          <p:cNvPr id="130" name="Shape 130"/>
          <p:cNvSpPr/>
          <p:nvPr/>
        </p:nvSpPr>
        <p:spPr>
          <a:xfrm>
            <a:off x="1385722" y="4163143"/>
            <a:ext cx="6371466" cy="695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Study carried out in the </a:t>
            </a:r>
            <a:r>
              <a:rPr i="1" dirty="0"/>
              <a:t>Phylogénie et Évolution Moléculaires </a:t>
            </a:r>
            <a:r>
              <a:rPr dirty="0"/>
              <a:t>at the ISEM,</a:t>
            </a:r>
          </a:p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under the supervision of Fabien Condamine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/>
        </p:nvSpPr>
        <p:spPr>
          <a:xfrm>
            <a:off x="1917087" y="766355"/>
            <a:ext cx="530982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Dated phylogenies for the six main clades of Tetrapods</a:t>
            </a:r>
          </a:p>
        </p:txBody>
      </p:sp>
      <p:graphicFrame>
        <p:nvGraphicFramePr>
          <p:cNvPr id="394" name="Table 394"/>
          <p:cNvGraphicFramePr/>
          <p:nvPr>
            <p:extLst>
              <p:ext uri="{D42A27DB-BD31-4B8C-83A1-F6EECF244321}">
                <p14:modId xmlns:p14="http://schemas.microsoft.com/office/powerpoint/2010/main" val="262463891"/>
              </p:ext>
            </p:extLst>
          </p:nvPr>
        </p:nvGraphicFramePr>
        <p:xfrm>
          <a:off x="649059" y="1144708"/>
          <a:ext cx="7758339" cy="384556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6928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92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02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38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20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algn="ctr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 dirty="0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</a:rPr>
                        <a:t>Clade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</a:rPr>
                        <a:t>Number of species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</a:rPr>
                        <a:t>Taxon sampling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</a:rPr>
                        <a:t>Authors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200" b="1">
                          <a:solidFill>
                            <a:srgbClr val="FFFFFF"/>
                          </a:solidFill>
                          <a:latin typeface="+mj-lt"/>
                          <a:ea typeface="+mj-ea"/>
                          <a:cs typeface="+mj-cs"/>
                        </a:rPr>
                        <a:t>Number of families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dirty="0" err="1">
                          <a:latin typeface="+mj-lt"/>
                          <a:ea typeface="+mj-ea"/>
                          <a:cs typeface="+mj-cs"/>
                        </a:rPr>
                        <a:t>Crocodylia</a:t>
                      </a:r>
                      <a:r>
                        <a:rPr sz="1200" dirty="0">
                          <a:latin typeface="+mj-lt"/>
                          <a:ea typeface="+mj-ea"/>
                          <a:cs typeface="+mj-cs"/>
                        </a:rPr>
                        <a:t> 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dirty="0">
                          <a:latin typeface="+mj-lt"/>
                          <a:ea typeface="+mj-ea"/>
                          <a:cs typeface="+mj-cs"/>
                        </a:rPr>
                        <a:t>25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100%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200" dirty="0">
                          <a:latin typeface="+mj-lt"/>
                          <a:ea typeface="+mj-ea"/>
                          <a:cs typeface="+mj-cs"/>
                        </a:rPr>
                        <a:t>Oaks (2011)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1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dirty="0">
                          <a:latin typeface="+mj-lt"/>
                          <a:ea typeface="+mj-ea"/>
                          <a:cs typeface="+mj-cs"/>
                        </a:rPr>
                        <a:t>Aves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</a:rPr>
                        <a:t>11 000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99%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200" dirty="0" err="1">
                          <a:latin typeface="+mj-lt"/>
                          <a:ea typeface="+mj-ea"/>
                          <a:cs typeface="+mj-cs"/>
                        </a:rPr>
                        <a:t>Jetz</a:t>
                      </a:r>
                      <a:r>
                        <a:rPr sz="1200" dirty="0">
                          <a:latin typeface="+mj-lt"/>
                          <a:ea typeface="+mj-ea"/>
                          <a:cs typeface="+mj-cs"/>
                        </a:rPr>
                        <a:t> et al. (2012)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129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dirty="0" err="1">
                          <a:latin typeface="+mj-lt"/>
                          <a:ea typeface="+mj-ea"/>
                          <a:cs typeface="+mj-cs"/>
                        </a:rPr>
                        <a:t>Testudines</a:t>
                      </a:r>
                      <a:endParaRPr sz="1200" dirty="0"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</a:rPr>
                        <a:t>330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91%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</a:rPr>
                        <a:t>Rodrigues &amp; Diniz-Filho (2016)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7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dirty="0">
                          <a:latin typeface="+mj-lt"/>
                          <a:ea typeface="+mj-ea"/>
                          <a:cs typeface="+mj-cs"/>
                        </a:rPr>
                        <a:t>Mammalia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</a:rPr>
                        <a:t>5 500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99%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</a:rPr>
                        <a:t>Bininda-Emonds et al. (2007)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66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dirty="0" err="1">
                          <a:latin typeface="+mj-lt"/>
                          <a:ea typeface="+mj-ea"/>
                          <a:cs typeface="+mj-cs"/>
                        </a:rPr>
                        <a:t>Squamates</a:t>
                      </a:r>
                      <a:endParaRPr sz="1200" dirty="0">
                        <a:latin typeface="+mj-lt"/>
                        <a:ea typeface="+mj-ea"/>
                        <a:cs typeface="+mj-cs"/>
                      </a:endParaRP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</a:rPr>
                        <a:t>10 500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41%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</a:rPr>
                        <a:t>Zheng &amp; Wiens (2016)</a:t>
                      </a:r>
                    </a:p>
                  </a:txBody>
                  <a:tcPr marL="45720" marR="45720" anchor="ctr" horzOverflow="overflow"/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14</a:t>
                      </a:r>
                    </a:p>
                  </a:txBody>
                  <a:tcPr marL="45720" marR="4572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dirty="0">
                          <a:latin typeface="+mj-lt"/>
                          <a:ea typeface="+mj-ea"/>
                          <a:cs typeface="+mj-cs"/>
                        </a:rPr>
                        <a:t>Amphibia</a:t>
                      </a:r>
                    </a:p>
                  </a:txBody>
                  <a:tcPr marL="45720" marR="45720" anchor="ctr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</a:rPr>
                        <a:t>7 700</a:t>
                      </a:r>
                    </a:p>
                  </a:txBody>
                  <a:tcPr marL="45720" marR="45720" anchor="ctr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37%</a:t>
                      </a:r>
                    </a:p>
                  </a:txBody>
                  <a:tcPr marL="45720" marR="45720" anchor="ctr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l" defTabSz="685800">
                        <a:defRPr sz="1800"/>
                      </a:pPr>
                      <a:r>
                        <a:rPr sz="1200">
                          <a:latin typeface="+mj-lt"/>
                          <a:ea typeface="+mj-ea"/>
                          <a:cs typeface="+mj-cs"/>
                        </a:rPr>
                        <a:t>Pyron (2014)</a:t>
                      </a:r>
                    </a:p>
                  </a:txBody>
                  <a:tcPr marL="45720" marR="45720" anchor="ctr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685800">
                        <a:defRPr sz="1800"/>
                      </a:pPr>
                      <a:r>
                        <a:rPr sz="1200" b="1" dirty="0">
                          <a:latin typeface="+mj-lt"/>
                          <a:ea typeface="+mj-ea"/>
                          <a:cs typeface="+mj-cs"/>
                        </a:rPr>
                        <a:t>15</a:t>
                      </a:r>
                    </a:p>
                  </a:txBody>
                  <a:tcPr marL="45720" marR="45720" anchor="ctr" horzOverflow="overflow"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399" name="Group 399"/>
          <p:cNvGrpSpPr/>
          <p:nvPr/>
        </p:nvGrpSpPr>
        <p:grpSpPr>
          <a:xfrm>
            <a:off x="-4" y="2"/>
            <a:ext cx="9144003" cy="484964"/>
            <a:chOff x="-2" y="1"/>
            <a:chExt cx="9144002" cy="484963"/>
          </a:xfrm>
        </p:grpSpPr>
        <p:sp>
          <p:nvSpPr>
            <p:cNvPr id="395" name="Shape 395"/>
            <p:cNvSpPr/>
            <p:nvPr/>
          </p:nvSpPr>
          <p:spPr>
            <a:xfrm>
              <a:off x="2108200" y="1"/>
              <a:ext cx="7035800" cy="484963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548235"/>
                  </a:solidFill>
                </a:defRPr>
              </a:pPr>
              <a:endParaRPr/>
            </a:p>
          </p:txBody>
        </p:sp>
        <p:grpSp>
          <p:nvGrpSpPr>
            <p:cNvPr id="398" name="Group 398"/>
            <p:cNvGrpSpPr/>
            <p:nvPr/>
          </p:nvGrpSpPr>
          <p:grpSpPr>
            <a:xfrm>
              <a:off x="-3" y="1"/>
              <a:ext cx="2956443" cy="484964"/>
              <a:chOff x="-1" y="0"/>
              <a:chExt cx="2956442" cy="484962"/>
            </a:xfrm>
          </p:grpSpPr>
          <p:sp>
            <p:nvSpPr>
              <p:cNvPr id="396" name="Shape 396"/>
              <p:cNvSpPr/>
              <p:nvPr/>
            </p:nvSpPr>
            <p:spPr>
              <a:xfrm>
                <a:off x="-2" y="0"/>
                <a:ext cx="2956444" cy="48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12700" cap="flat">
                <a:solidFill>
                  <a:srgbClr val="54823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397" name="Shape 397"/>
              <p:cNvSpPr/>
              <p:nvPr/>
            </p:nvSpPr>
            <p:spPr>
              <a:xfrm>
                <a:off x="-2" y="88812"/>
                <a:ext cx="2956443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   </a:t>
                </a:r>
                <a:r>
                  <a:rPr lang="en-US" dirty="0"/>
                  <a:t> Data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image27.png" descr="https://lh6.googleusercontent.com/x-t2MOTHHVqw6EEJOXPjk3Wpvna4hcQso2k-GUmKQQfXugqp7BHyGFFFVaV0ro_jeptvO8yRewLtH3ogV3ot_liODhghYP6WVtroclq7afARRdq3VTly2PInjRT8QDEp-nELPYw4f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8690" y="1559279"/>
            <a:ext cx="4589238" cy="3535680"/>
          </a:xfrm>
          <a:prstGeom prst="rect">
            <a:avLst/>
          </a:prstGeom>
          <a:ln w="12700">
            <a:miter lim="400000"/>
          </a:ln>
        </p:spPr>
      </p:pic>
      <p:sp>
        <p:nvSpPr>
          <p:cNvPr id="402" name="Shape 402"/>
          <p:cNvSpPr/>
          <p:nvPr/>
        </p:nvSpPr>
        <p:spPr>
          <a:xfrm>
            <a:off x="6505619" y="1444416"/>
            <a:ext cx="1436916" cy="3336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30B5B2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>
              <a:defRPr>
                <a:solidFill>
                  <a:srgbClr val="30B5B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Pelomedusidae</a:t>
            </a:r>
          </a:p>
          <a:p>
            <a:pPr>
              <a:defRPr>
                <a:solidFill>
                  <a:srgbClr val="7030A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Chelidae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br>
              <a:rPr>
                <a:solidFill>
                  <a:srgbClr val="7030A0"/>
                </a:solidFill>
              </a:rPr>
            </a:br>
            <a:r>
              <a:rPr>
                <a:solidFill>
                  <a:srgbClr val="2E75B6"/>
                </a:solidFill>
              </a:rPr>
              <a:t>Trionychidae</a:t>
            </a:r>
            <a:br>
              <a:rPr>
                <a:solidFill>
                  <a:srgbClr val="2E75B6"/>
                </a:solidFill>
              </a:rPr>
            </a:br>
            <a:endParaRPr>
              <a:solidFill>
                <a:srgbClr val="2E75B6"/>
              </a:solidFill>
            </a:endParaRPr>
          </a:p>
          <a:p>
            <a:pPr>
              <a:defRPr>
                <a:solidFill>
                  <a:srgbClr val="C55A11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Emydidae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br/>
            <a:r>
              <a:rPr>
                <a:solidFill>
                  <a:srgbClr val="FF0000"/>
                </a:solidFill>
              </a:rPr>
              <a:t>Geoemydidae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>
              <a:solidFill>
                <a:srgbClr val="FF0000"/>
              </a:solidFill>
            </a:endParaRP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>
              <a:solidFill>
                <a:srgbClr val="FF0000"/>
              </a:solidFill>
            </a:endParaRP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br/>
            <a:r>
              <a:rPr>
                <a:solidFill>
                  <a:srgbClr val="00B050"/>
                </a:solidFill>
              </a:rPr>
              <a:t>Testudinidae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br>
              <a:rPr>
                <a:solidFill>
                  <a:srgbClr val="00B050"/>
                </a:solidFill>
              </a:rPr>
            </a:br>
            <a:r>
              <a:rPr>
                <a:solidFill>
                  <a:srgbClr val="0070C0"/>
                </a:solidFill>
              </a:rPr>
              <a:t>Kinosternidae</a:t>
            </a:r>
          </a:p>
        </p:txBody>
      </p:sp>
      <p:sp>
        <p:nvSpPr>
          <p:cNvPr id="403" name="Shape 403"/>
          <p:cNvSpPr/>
          <p:nvPr/>
        </p:nvSpPr>
        <p:spPr>
          <a:xfrm>
            <a:off x="649546" y="2602956"/>
            <a:ext cx="11411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Testudines</a:t>
            </a:r>
          </a:p>
        </p:txBody>
      </p:sp>
      <p:sp>
        <p:nvSpPr>
          <p:cNvPr id="404" name="Shape 404"/>
          <p:cNvSpPr/>
          <p:nvPr/>
        </p:nvSpPr>
        <p:spPr>
          <a:xfrm>
            <a:off x="6511922" y="1351015"/>
            <a:ext cx="128016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7 families</a:t>
            </a:r>
          </a:p>
        </p:txBody>
      </p:sp>
      <p:sp>
        <p:nvSpPr>
          <p:cNvPr id="405" name="Shape 405"/>
          <p:cNvSpPr/>
          <p:nvPr/>
        </p:nvSpPr>
        <p:spPr>
          <a:xfrm>
            <a:off x="55231" y="1101647"/>
            <a:ext cx="2901213" cy="553596"/>
          </a:xfrm>
          <a:prstGeom prst="rect">
            <a:avLst/>
          </a:prstGeom>
          <a:ln>
            <a:solidFill>
              <a:srgbClr val="000000"/>
            </a:solidFill>
            <a:prstDash val="sysDot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 u="sng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Criterions for inclusion in the sample:</a:t>
            </a:r>
          </a:p>
          <a:p>
            <a:pPr>
              <a:defRPr sz="1100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1) At least 10 </a:t>
            </a:r>
            <a:r>
              <a:rPr dirty="0" err="1"/>
              <a:t>spp</a:t>
            </a:r>
            <a:endParaRPr dirty="0"/>
          </a:p>
          <a:p>
            <a:pPr>
              <a:defRPr sz="1100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2) At least 60 % of the taxa</a:t>
            </a:r>
          </a:p>
        </p:txBody>
      </p:sp>
      <p:sp>
        <p:nvSpPr>
          <p:cNvPr id="406" name="Shape 406"/>
          <p:cNvSpPr/>
          <p:nvPr/>
        </p:nvSpPr>
        <p:spPr>
          <a:xfrm>
            <a:off x="1917087" y="766355"/>
            <a:ext cx="530982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Exemple with Testudine phylogeny (turtles &amp; tortoises)</a:t>
            </a:r>
          </a:p>
        </p:txBody>
      </p:sp>
      <p:grpSp>
        <p:nvGrpSpPr>
          <p:cNvPr id="409" name="Group 409"/>
          <p:cNvGrpSpPr/>
          <p:nvPr/>
        </p:nvGrpSpPr>
        <p:grpSpPr>
          <a:xfrm>
            <a:off x="7735755" y="1351016"/>
            <a:ext cx="1395014" cy="3632829"/>
            <a:chOff x="0" y="0"/>
            <a:chExt cx="1395013" cy="3632828"/>
          </a:xfrm>
        </p:grpSpPr>
        <p:sp>
          <p:nvSpPr>
            <p:cNvPr id="407" name="Shape 407"/>
            <p:cNvSpPr/>
            <p:nvPr/>
          </p:nvSpPr>
          <p:spPr>
            <a:xfrm>
              <a:off x="0" y="0"/>
              <a:ext cx="1395013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Sampling</a:t>
              </a:r>
            </a:p>
          </p:txBody>
        </p:sp>
        <p:sp>
          <p:nvSpPr>
            <p:cNvPr id="408" name="Shape 408"/>
            <p:cNvSpPr/>
            <p:nvPr/>
          </p:nvSpPr>
          <p:spPr>
            <a:xfrm>
              <a:off x="233324" y="93401"/>
              <a:ext cx="1060788" cy="35394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30B5B2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 lang="fr-FR" dirty="0"/>
            </a:p>
            <a:p>
              <a:pPr>
                <a:defRPr>
                  <a:solidFill>
                    <a:srgbClr val="30B5B2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100%</a:t>
              </a:r>
            </a:p>
            <a:p>
              <a:pPr>
                <a:defRPr>
                  <a:solidFill>
                    <a:srgbClr val="7030A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fr-FR" dirty="0"/>
                <a:t>60</a:t>
              </a:r>
              <a:r>
                <a:rPr dirty="0"/>
                <a:t>%</a:t>
              </a: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br>
                <a:rPr dirty="0"/>
              </a:br>
              <a:r>
                <a:rPr lang="fr-FR" dirty="0">
                  <a:solidFill>
                    <a:srgbClr val="2E75B6"/>
                  </a:solidFill>
                </a:rPr>
                <a:t>60</a:t>
              </a:r>
              <a:r>
                <a:rPr dirty="0">
                  <a:solidFill>
                    <a:srgbClr val="2E75B6"/>
                  </a:solidFill>
                </a:rPr>
                <a:t>%</a:t>
              </a:r>
              <a:br>
                <a:rPr dirty="0">
                  <a:solidFill>
                    <a:srgbClr val="2E75B6"/>
                  </a:solidFill>
                </a:rPr>
              </a:br>
              <a:endParaRPr dirty="0">
                <a:solidFill>
                  <a:srgbClr val="2E75B6"/>
                </a:solidFill>
              </a:endParaRPr>
            </a:p>
            <a:p>
              <a:pPr>
                <a:defRPr>
                  <a:solidFill>
                    <a:srgbClr val="C55A11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92%</a:t>
              </a: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 dirty="0"/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br>
                <a:rPr dirty="0"/>
              </a:br>
              <a:r>
                <a:rPr dirty="0">
                  <a:solidFill>
                    <a:srgbClr val="FF0000"/>
                  </a:solidFill>
                </a:rPr>
                <a:t>94%</a:t>
              </a: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 dirty="0">
                <a:solidFill>
                  <a:srgbClr val="FF0000"/>
                </a:solidFill>
              </a:endParaRP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 dirty="0">
                <a:solidFill>
                  <a:srgbClr val="FF0000"/>
                </a:solidFill>
              </a:endParaRP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br>
                <a:rPr dirty="0"/>
              </a:br>
              <a:r>
                <a:rPr dirty="0">
                  <a:solidFill>
                    <a:srgbClr val="00B050"/>
                  </a:solidFill>
                </a:rPr>
                <a:t>91%</a:t>
              </a: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br>
                <a:rPr dirty="0">
                  <a:solidFill>
                    <a:srgbClr val="00B050"/>
                  </a:solidFill>
                </a:rPr>
              </a:br>
              <a:r>
                <a:rPr dirty="0">
                  <a:solidFill>
                    <a:srgbClr val="0070C0"/>
                  </a:solidFill>
                </a:rPr>
                <a:t>96%</a:t>
              </a:r>
            </a:p>
          </p:txBody>
        </p:sp>
      </p:grpSp>
      <p:pic>
        <p:nvPicPr>
          <p:cNvPr id="410" name="image28.jpeg" descr="Résultat de recherche d'images pour &quot;trionychidae&quot;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56" y="3879872"/>
            <a:ext cx="1552853" cy="1164641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411" name="Shape 411"/>
          <p:cNvSpPr/>
          <p:nvPr/>
        </p:nvSpPr>
        <p:spPr>
          <a:xfrm>
            <a:off x="286154" y="3571766"/>
            <a:ext cx="1141457" cy="2642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solidFill>
                  <a:srgbClr val="2E75B6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Trionychidae</a:t>
            </a:r>
          </a:p>
        </p:txBody>
      </p:sp>
      <p:grpSp>
        <p:nvGrpSpPr>
          <p:cNvPr id="416" name="Group 416"/>
          <p:cNvGrpSpPr/>
          <p:nvPr/>
        </p:nvGrpSpPr>
        <p:grpSpPr>
          <a:xfrm>
            <a:off x="-4" y="2"/>
            <a:ext cx="9144003" cy="484964"/>
            <a:chOff x="-2" y="1"/>
            <a:chExt cx="9144002" cy="484963"/>
          </a:xfrm>
        </p:grpSpPr>
        <p:sp>
          <p:nvSpPr>
            <p:cNvPr id="412" name="Shape 412"/>
            <p:cNvSpPr/>
            <p:nvPr/>
          </p:nvSpPr>
          <p:spPr>
            <a:xfrm>
              <a:off x="2108200" y="1"/>
              <a:ext cx="7035800" cy="484963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548235"/>
                  </a:solidFill>
                </a:defRPr>
              </a:pPr>
              <a:endParaRPr/>
            </a:p>
          </p:txBody>
        </p:sp>
        <p:grpSp>
          <p:nvGrpSpPr>
            <p:cNvPr id="415" name="Group 415"/>
            <p:cNvGrpSpPr/>
            <p:nvPr/>
          </p:nvGrpSpPr>
          <p:grpSpPr>
            <a:xfrm>
              <a:off x="-3" y="1"/>
              <a:ext cx="2956443" cy="484964"/>
              <a:chOff x="-1" y="0"/>
              <a:chExt cx="2956442" cy="484962"/>
            </a:xfrm>
          </p:grpSpPr>
          <p:sp>
            <p:nvSpPr>
              <p:cNvPr id="413" name="Shape 413"/>
              <p:cNvSpPr/>
              <p:nvPr/>
            </p:nvSpPr>
            <p:spPr>
              <a:xfrm>
                <a:off x="-2" y="0"/>
                <a:ext cx="2956444" cy="48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12700" cap="flat">
                <a:solidFill>
                  <a:srgbClr val="54823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414" name="Shape 414"/>
              <p:cNvSpPr/>
              <p:nvPr/>
            </p:nvSpPr>
            <p:spPr>
              <a:xfrm>
                <a:off x="-2" y="88812"/>
                <a:ext cx="2956443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   </a:t>
                </a:r>
                <a:r>
                  <a:rPr lang="en-US" dirty="0"/>
                  <a:t> Data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image27.png" descr="https://lh6.googleusercontent.com/x-t2MOTHHVqw6EEJOXPjk3Wpvna4hcQso2k-GUmKQQfXugqp7BHyGFFFVaV0ro_jeptvO8yRewLtH3ogV3ot_liODhghYP6WVtroclq7afARRdq3VTly2PInjRT8QDEp-nELPYw4f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28690" y="1559279"/>
            <a:ext cx="4589238" cy="3535680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Shape 419"/>
          <p:cNvSpPr/>
          <p:nvPr/>
        </p:nvSpPr>
        <p:spPr>
          <a:xfrm>
            <a:off x="6505619" y="1444416"/>
            <a:ext cx="1436916" cy="333682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solidFill>
                  <a:srgbClr val="30B5B2"/>
                </a:solidFill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>
              <a:defRPr>
                <a:solidFill>
                  <a:srgbClr val="30B5B2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Pelomedusidae</a:t>
            </a:r>
          </a:p>
          <a:p>
            <a:pPr>
              <a:defRPr>
                <a:solidFill>
                  <a:srgbClr val="7030A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Chelidae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br>
              <a:rPr>
                <a:solidFill>
                  <a:srgbClr val="7030A0"/>
                </a:solidFill>
              </a:rPr>
            </a:br>
            <a:r>
              <a:rPr>
                <a:solidFill>
                  <a:srgbClr val="2E75B6"/>
                </a:solidFill>
              </a:rPr>
              <a:t>Trionychidae</a:t>
            </a:r>
            <a:br>
              <a:rPr>
                <a:solidFill>
                  <a:srgbClr val="2E75B6"/>
                </a:solidFill>
              </a:rPr>
            </a:br>
            <a:endParaRPr>
              <a:solidFill>
                <a:srgbClr val="2E75B6"/>
              </a:solidFill>
            </a:endParaRPr>
          </a:p>
          <a:p>
            <a:pPr>
              <a:defRPr>
                <a:solidFill>
                  <a:srgbClr val="C55A11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Emydidae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br/>
            <a:r>
              <a:rPr>
                <a:solidFill>
                  <a:srgbClr val="FF0000"/>
                </a:solidFill>
              </a:rPr>
              <a:t>Geoemydidae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>
              <a:solidFill>
                <a:srgbClr val="FF0000"/>
              </a:solidFill>
            </a:endParaRP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>
              <a:solidFill>
                <a:srgbClr val="FF0000"/>
              </a:solidFill>
            </a:endParaRP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br/>
            <a:r>
              <a:rPr>
                <a:solidFill>
                  <a:srgbClr val="00B050"/>
                </a:solidFill>
              </a:rPr>
              <a:t>Testudinidae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br>
              <a:rPr>
                <a:solidFill>
                  <a:srgbClr val="00B050"/>
                </a:solidFill>
              </a:rPr>
            </a:br>
            <a:r>
              <a:rPr>
                <a:solidFill>
                  <a:srgbClr val="0070C0"/>
                </a:solidFill>
              </a:rPr>
              <a:t>Kinosternidae</a:t>
            </a:r>
          </a:p>
        </p:txBody>
      </p:sp>
      <p:sp>
        <p:nvSpPr>
          <p:cNvPr id="420" name="Shape 420"/>
          <p:cNvSpPr/>
          <p:nvPr/>
        </p:nvSpPr>
        <p:spPr>
          <a:xfrm>
            <a:off x="649546" y="2602956"/>
            <a:ext cx="114113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Testudines</a:t>
            </a:r>
          </a:p>
        </p:txBody>
      </p:sp>
      <p:sp>
        <p:nvSpPr>
          <p:cNvPr id="421" name="Shape 421"/>
          <p:cNvSpPr/>
          <p:nvPr/>
        </p:nvSpPr>
        <p:spPr>
          <a:xfrm>
            <a:off x="6511922" y="1351015"/>
            <a:ext cx="1280161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7 familles</a:t>
            </a:r>
          </a:p>
        </p:txBody>
      </p:sp>
      <p:sp>
        <p:nvSpPr>
          <p:cNvPr id="422" name="Shape 422"/>
          <p:cNvSpPr/>
          <p:nvPr/>
        </p:nvSpPr>
        <p:spPr>
          <a:xfrm>
            <a:off x="55231" y="1101647"/>
            <a:ext cx="2901213" cy="553596"/>
          </a:xfrm>
          <a:prstGeom prst="rect">
            <a:avLst/>
          </a:prstGeom>
          <a:ln>
            <a:solidFill>
              <a:srgbClr val="000000"/>
            </a:solidFill>
            <a:prstDash val="sysDot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100" u="sng">
                <a:latin typeface="+mj-lt"/>
                <a:ea typeface="+mj-ea"/>
                <a:cs typeface="+mj-cs"/>
                <a:sym typeface="Arial"/>
              </a:defRPr>
            </a:pPr>
            <a:r>
              <a:t>Extraction des familles avec : </a:t>
            </a:r>
          </a:p>
          <a:p>
            <a:pPr>
              <a:defRPr sz="1100">
                <a:latin typeface="+mj-lt"/>
                <a:ea typeface="+mj-ea"/>
                <a:cs typeface="+mj-cs"/>
                <a:sym typeface="Arial"/>
              </a:defRPr>
            </a:pPr>
            <a:r>
              <a:t>1) Au moins 10 espèces</a:t>
            </a:r>
          </a:p>
          <a:p>
            <a:pPr>
              <a:defRPr sz="1100">
                <a:latin typeface="+mj-lt"/>
                <a:ea typeface="+mj-ea"/>
                <a:cs typeface="+mj-cs"/>
                <a:sym typeface="Arial"/>
              </a:defRPr>
            </a:pPr>
            <a:r>
              <a:t>2) Au moins 60% des taxons échantillonnés</a:t>
            </a:r>
          </a:p>
        </p:txBody>
      </p:sp>
      <p:sp>
        <p:nvSpPr>
          <p:cNvPr id="423" name="Shape 423"/>
          <p:cNvSpPr/>
          <p:nvPr/>
        </p:nvSpPr>
        <p:spPr>
          <a:xfrm>
            <a:off x="1917087" y="766355"/>
            <a:ext cx="530982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Exemple avec la phylogénie des Testudines (tortues)</a:t>
            </a:r>
          </a:p>
        </p:txBody>
      </p:sp>
      <p:grpSp>
        <p:nvGrpSpPr>
          <p:cNvPr id="426" name="Group 426"/>
          <p:cNvGrpSpPr/>
          <p:nvPr/>
        </p:nvGrpSpPr>
        <p:grpSpPr>
          <a:xfrm>
            <a:off x="7735755" y="1351016"/>
            <a:ext cx="1395013" cy="3633425"/>
            <a:chOff x="0" y="0"/>
            <a:chExt cx="1395012" cy="3633424"/>
          </a:xfrm>
        </p:grpSpPr>
        <p:sp>
          <p:nvSpPr>
            <p:cNvPr id="424" name="Shape 424"/>
            <p:cNvSpPr/>
            <p:nvPr/>
          </p:nvSpPr>
          <p:spPr>
            <a:xfrm>
              <a:off x="0" y="0"/>
              <a:ext cx="1395013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Echantillonnage</a:t>
              </a:r>
            </a:p>
          </p:txBody>
        </p:sp>
        <p:sp>
          <p:nvSpPr>
            <p:cNvPr id="425" name="Shape 425"/>
            <p:cNvSpPr/>
            <p:nvPr/>
          </p:nvSpPr>
          <p:spPr>
            <a:xfrm>
              <a:off x="233324" y="93401"/>
              <a:ext cx="1060788" cy="3540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>
                  <a:solidFill>
                    <a:srgbClr val="30B5B2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endParaRPr dirty="0"/>
            </a:p>
            <a:p>
              <a:pPr>
                <a:defRPr>
                  <a:solidFill>
                    <a:srgbClr val="30B5B2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100%</a:t>
              </a:r>
            </a:p>
            <a:p>
              <a:pPr>
                <a:defRPr>
                  <a:solidFill>
                    <a:srgbClr val="7030A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lang="fr-FR" dirty="0"/>
                <a:t>60</a:t>
              </a:r>
              <a:r>
                <a:rPr dirty="0"/>
                <a:t>%</a:t>
              </a: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br>
                <a:rPr dirty="0"/>
              </a:br>
              <a:r>
                <a:rPr lang="fr-FR" dirty="0">
                  <a:solidFill>
                    <a:srgbClr val="2E75B6"/>
                  </a:solidFill>
                </a:rPr>
                <a:t>60</a:t>
              </a:r>
              <a:r>
                <a:rPr dirty="0">
                  <a:solidFill>
                    <a:srgbClr val="2E75B6"/>
                  </a:solidFill>
                </a:rPr>
                <a:t>%</a:t>
              </a:r>
              <a:br>
                <a:rPr dirty="0">
                  <a:solidFill>
                    <a:srgbClr val="2E75B6"/>
                  </a:solidFill>
                </a:rPr>
              </a:br>
              <a:endParaRPr dirty="0">
                <a:solidFill>
                  <a:srgbClr val="2E75B6"/>
                </a:solidFill>
              </a:endParaRPr>
            </a:p>
            <a:p>
              <a:pPr>
                <a:defRPr>
                  <a:solidFill>
                    <a:srgbClr val="C55A11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92%</a:t>
              </a: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 dirty="0"/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br>
                <a:rPr dirty="0"/>
              </a:br>
              <a:r>
                <a:rPr dirty="0">
                  <a:solidFill>
                    <a:srgbClr val="FF0000"/>
                  </a:solidFill>
                </a:rPr>
                <a:t>94%</a:t>
              </a: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 dirty="0">
                <a:solidFill>
                  <a:srgbClr val="FF0000"/>
                </a:solidFill>
              </a:endParaRP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endParaRPr dirty="0">
                <a:solidFill>
                  <a:srgbClr val="FF0000"/>
                </a:solidFill>
              </a:endParaRP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br>
                <a:rPr dirty="0"/>
              </a:br>
              <a:r>
                <a:rPr dirty="0">
                  <a:solidFill>
                    <a:srgbClr val="00B050"/>
                  </a:solidFill>
                </a:rPr>
                <a:t>91%</a:t>
              </a:r>
            </a:p>
            <a:p>
              <a:pPr>
                <a:defRPr>
                  <a:latin typeface="+mj-lt"/>
                  <a:ea typeface="+mj-ea"/>
                  <a:cs typeface="+mj-cs"/>
                  <a:sym typeface="Arial"/>
                </a:defRPr>
              </a:pPr>
              <a:br>
                <a:rPr dirty="0">
                  <a:solidFill>
                    <a:srgbClr val="00B050"/>
                  </a:solidFill>
                </a:rPr>
              </a:br>
              <a:r>
                <a:rPr dirty="0">
                  <a:solidFill>
                    <a:srgbClr val="0070C0"/>
                  </a:solidFill>
                </a:rPr>
                <a:t>96%</a:t>
              </a:r>
            </a:p>
          </p:txBody>
        </p:sp>
      </p:grpSp>
      <p:pic>
        <p:nvPicPr>
          <p:cNvPr id="427" name="image28.jpeg" descr="Résultat de recherche d'images pour &quot;trionychidae&quot;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56" y="3879872"/>
            <a:ext cx="1552853" cy="1164641"/>
          </a:xfrm>
          <a:prstGeom prst="rect">
            <a:avLst/>
          </a:prstGeom>
          <a:ln w="12700">
            <a:miter lim="400000"/>
          </a:ln>
          <a:effectLst>
            <a:outerShdw blurRad="292100" dist="139700" dir="2700000" rotWithShape="0">
              <a:srgbClr val="333333">
                <a:alpha val="64999"/>
              </a:srgbClr>
            </a:outerShdw>
          </a:effectLst>
        </p:spPr>
      </p:pic>
      <p:sp>
        <p:nvSpPr>
          <p:cNvPr id="428" name="Shape 428"/>
          <p:cNvSpPr/>
          <p:nvPr/>
        </p:nvSpPr>
        <p:spPr>
          <a:xfrm>
            <a:off x="286154" y="3571766"/>
            <a:ext cx="1141457" cy="2642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>
                <a:solidFill>
                  <a:srgbClr val="2E75B6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Trionychidae</a:t>
            </a:r>
          </a:p>
        </p:txBody>
      </p:sp>
      <p:grpSp>
        <p:nvGrpSpPr>
          <p:cNvPr id="433" name="Group 433"/>
          <p:cNvGrpSpPr/>
          <p:nvPr/>
        </p:nvGrpSpPr>
        <p:grpSpPr>
          <a:xfrm>
            <a:off x="-4" y="2"/>
            <a:ext cx="9144003" cy="484964"/>
            <a:chOff x="-2" y="1"/>
            <a:chExt cx="9144002" cy="484963"/>
          </a:xfrm>
        </p:grpSpPr>
        <p:sp>
          <p:nvSpPr>
            <p:cNvPr id="429" name="Shape 429"/>
            <p:cNvSpPr/>
            <p:nvPr/>
          </p:nvSpPr>
          <p:spPr>
            <a:xfrm>
              <a:off x="2108200" y="1"/>
              <a:ext cx="7035800" cy="484963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548235"/>
                  </a:solidFill>
                </a:defRPr>
              </a:pPr>
              <a:endParaRPr/>
            </a:p>
          </p:txBody>
        </p:sp>
        <p:grpSp>
          <p:nvGrpSpPr>
            <p:cNvPr id="432" name="Group 432"/>
            <p:cNvGrpSpPr/>
            <p:nvPr/>
          </p:nvGrpSpPr>
          <p:grpSpPr>
            <a:xfrm>
              <a:off x="-3" y="1"/>
              <a:ext cx="2956443" cy="484964"/>
              <a:chOff x="-1" y="0"/>
              <a:chExt cx="2956442" cy="484962"/>
            </a:xfrm>
          </p:grpSpPr>
          <p:sp>
            <p:nvSpPr>
              <p:cNvPr id="430" name="Shape 430"/>
              <p:cNvSpPr/>
              <p:nvPr/>
            </p:nvSpPr>
            <p:spPr>
              <a:xfrm>
                <a:off x="-2" y="0"/>
                <a:ext cx="2956444" cy="48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12700" cap="flat">
                <a:solidFill>
                  <a:srgbClr val="54823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431" name="Shape 431"/>
              <p:cNvSpPr/>
              <p:nvPr/>
            </p:nvSpPr>
            <p:spPr>
              <a:xfrm>
                <a:off x="-2" y="88812"/>
                <a:ext cx="2956443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   </a:t>
                </a:r>
                <a:r>
                  <a:rPr lang="en-US" dirty="0"/>
                  <a:t> Data</a:t>
                </a:r>
                <a:endParaRPr dirty="0"/>
              </a:p>
            </p:txBody>
          </p:sp>
        </p:grpSp>
      </p:grpSp>
      <p:sp>
        <p:nvSpPr>
          <p:cNvPr id="22" name="Shape 434">
            <a:extLst>
              <a:ext uri="{FF2B5EF4-FFF2-40B4-BE49-F238E27FC236}">
                <a16:creationId xmlns:a16="http://schemas.microsoft.com/office/drawing/2014/main" id="{6CA534DD-61D8-8846-B5B8-C286F5ACC523}"/>
              </a:ext>
            </a:extLst>
          </p:cNvPr>
          <p:cNvSpPr/>
          <p:nvPr/>
        </p:nvSpPr>
        <p:spPr>
          <a:xfrm>
            <a:off x="-3" y="593968"/>
            <a:ext cx="9130771" cy="4605323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437" name="Group 437"/>
          <p:cNvGrpSpPr/>
          <p:nvPr/>
        </p:nvGrpSpPr>
        <p:grpSpPr>
          <a:xfrm>
            <a:off x="2033591" y="2146805"/>
            <a:ext cx="5157016" cy="1447654"/>
            <a:chOff x="0" y="0"/>
            <a:chExt cx="5157015" cy="1447653"/>
          </a:xfrm>
        </p:grpSpPr>
        <p:sp>
          <p:nvSpPr>
            <p:cNvPr id="435" name="Shape 435"/>
            <p:cNvSpPr/>
            <p:nvPr/>
          </p:nvSpPr>
          <p:spPr>
            <a:xfrm>
              <a:off x="-1" y="0"/>
              <a:ext cx="5157017" cy="1447654"/>
            </a:xfrm>
            <a:prstGeom prst="rect">
              <a:avLst/>
            </a:prstGeom>
            <a:solidFill>
              <a:srgbClr val="B9E5BE"/>
            </a:solidFill>
            <a:ln w="127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600" b="1"/>
              </a:pPr>
              <a:endParaRPr/>
            </a:p>
          </p:txBody>
        </p:sp>
        <p:sp>
          <p:nvSpPr>
            <p:cNvPr id="436" name="Shape 436"/>
            <p:cNvSpPr/>
            <p:nvPr/>
          </p:nvSpPr>
          <p:spPr>
            <a:xfrm>
              <a:off x="-1" y="195507"/>
              <a:ext cx="5157017" cy="1056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600" u="sng"/>
              </a:pPr>
              <a:r>
                <a:t>Final sample size :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endParaRPr>
                <a:solidFill>
                  <a:srgbClr val="FFFFFF"/>
                </a:solidFill>
              </a:endParaRPr>
            </a:p>
            <a:p>
              <a:pPr algn="ctr">
                <a:defRPr sz="1600"/>
              </a:pPr>
              <a:r>
                <a:t>232 phylogenies</a:t>
              </a:r>
            </a:p>
            <a:p>
              <a:pPr algn="ctr">
                <a:defRPr sz="1200" b="1"/>
              </a:pPr>
              <a:r>
                <a:t>~</a:t>
              </a:r>
              <a:r>
                <a:rPr sz="1400" b="0"/>
                <a:t> </a:t>
              </a:r>
              <a:r>
                <a:rPr sz="1600" b="0"/>
                <a:t>17 000 spp. (&gt; 50% total specific richness)</a:t>
              </a:r>
            </a:p>
          </p:txBody>
        </p:sp>
      </p:grp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1465006" y="765766"/>
            <a:ext cx="621398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Four speciation models were tested on each phylogeny</a:t>
            </a:r>
          </a:p>
        </p:txBody>
      </p:sp>
      <p:grpSp>
        <p:nvGrpSpPr>
          <p:cNvPr id="442" name="Group 442"/>
          <p:cNvGrpSpPr/>
          <p:nvPr/>
        </p:nvGrpSpPr>
        <p:grpSpPr>
          <a:xfrm>
            <a:off x="500197" y="1382047"/>
            <a:ext cx="3810122" cy="726441"/>
            <a:chOff x="0" y="0"/>
            <a:chExt cx="3810120" cy="726440"/>
          </a:xfrm>
        </p:grpSpPr>
        <p:sp>
          <p:nvSpPr>
            <p:cNvPr id="440" name="Shape 440"/>
            <p:cNvSpPr/>
            <p:nvPr/>
          </p:nvSpPr>
          <p:spPr>
            <a:xfrm>
              <a:off x="0" y="109294"/>
              <a:ext cx="3810121" cy="507851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0" y="-1"/>
              <a:ext cx="381012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  <a:p>
              <a:pPr algn="ctr">
                <a:defRPr>
                  <a:latin typeface="Ebrima"/>
                  <a:ea typeface="Ebrima"/>
                  <a:cs typeface="Ebrima"/>
                  <a:sym typeface="Ebrima"/>
                </a:defRPr>
              </a:pPr>
              <a:r>
                <a:t>λ(t) = λ</a:t>
              </a:r>
            </a:p>
          </p:txBody>
        </p:sp>
      </p:grpSp>
      <p:grpSp>
        <p:nvGrpSpPr>
          <p:cNvPr id="445" name="Group 445"/>
          <p:cNvGrpSpPr/>
          <p:nvPr/>
        </p:nvGrpSpPr>
        <p:grpSpPr>
          <a:xfrm>
            <a:off x="500196" y="1114984"/>
            <a:ext cx="3810123" cy="553734"/>
            <a:chOff x="0" y="-27046"/>
            <a:chExt cx="3810121" cy="553733"/>
          </a:xfrm>
        </p:grpSpPr>
        <p:sp>
          <p:nvSpPr>
            <p:cNvPr id="443" name="Shape 443"/>
            <p:cNvSpPr/>
            <p:nvPr/>
          </p:nvSpPr>
          <p:spPr>
            <a:xfrm>
              <a:off x="0" y="187052"/>
              <a:ext cx="3810121" cy="339635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4" name="Shape 444"/>
            <p:cNvSpPr/>
            <p:nvPr/>
          </p:nvSpPr>
          <p:spPr>
            <a:xfrm>
              <a:off x="238678" y="-27046"/>
              <a:ext cx="333276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  <a:p>
              <a:pPr algn="ctr">
                <a:defRPr>
                  <a:solidFill>
                    <a:srgbClr val="FFFFFF"/>
                  </a:solidFill>
                  <a:latin typeface="Ebrima"/>
                  <a:ea typeface="Ebrima"/>
                  <a:cs typeface="Ebrima"/>
                  <a:sym typeface="Ebrima"/>
                </a:defRPr>
              </a:pPr>
              <a:r>
                <a:rPr dirty="0"/>
                <a:t>Constant model</a:t>
              </a:r>
            </a:p>
          </p:txBody>
        </p:sp>
      </p:grpSp>
      <p:grpSp>
        <p:nvGrpSpPr>
          <p:cNvPr id="448" name="Group 448"/>
          <p:cNvGrpSpPr/>
          <p:nvPr/>
        </p:nvGrpSpPr>
        <p:grpSpPr>
          <a:xfrm>
            <a:off x="491701" y="2110420"/>
            <a:ext cx="3810122" cy="1005841"/>
            <a:chOff x="0" y="-1"/>
            <a:chExt cx="3810121" cy="1005840"/>
          </a:xfrm>
        </p:grpSpPr>
        <p:sp>
          <p:nvSpPr>
            <p:cNvPr id="446" name="Shape 446"/>
            <p:cNvSpPr/>
            <p:nvPr/>
          </p:nvSpPr>
          <p:spPr>
            <a:xfrm>
              <a:off x="0" y="269965"/>
              <a:ext cx="3810121" cy="453818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0" y="-1"/>
              <a:ext cx="3810121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  <a:p>
              <a:pPr algn="ctr">
                <a:defRPr>
                  <a:latin typeface="Ebrima"/>
                  <a:ea typeface="Ebrima"/>
                  <a:cs typeface="Ebrima"/>
                  <a:sym typeface="Ebrima"/>
                </a:defRPr>
              </a:pPr>
              <a:r>
                <a:rPr dirty="0"/>
                <a:t>λ(t) = λ x e</a:t>
              </a:r>
              <a:r>
                <a:rPr sz="2400" baseline="30000" dirty="0">
                  <a:latin typeface="Times New Roman"/>
                  <a:ea typeface="Times New Roman"/>
                  <a:cs typeface="Times New Roman"/>
                  <a:sym typeface="Times New Roman"/>
                </a:rPr>
                <a:t>αt</a:t>
              </a:r>
              <a:endParaRPr sz="2400" baseline="30000" dirty="0"/>
            </a:p>
          </p:txBody>
        </p:sp>
      </p:grpSp>
      <p:grpSp>
        <p:nvGrpSpPr>
          <p:cNvPr id="451" name="Group 451"/>
          <p:cNvGrpSpPr/>
          <p:nvPr/>
        </p:nvGrpSpPr>
        <p:grpSpPr>
          <a:xfrm>
            <a:off x="491700" y="1778013"/>
            <a:ext cx="3810123" cy="713741"/>
            <a:chOff x="0" y="-124319"/>
            <a:chExt cx="3810121" cy="713740"/>
          </a:xfrm>
        </p:grpSpPr>
        <p:sp>
          <p:nvSpPr>
            <p:cNvPr id="449" name="Shape 449"/>
            <p:cNvSpPr/>
            <p:nvPr/>
          </p:nvSpPr>
          <p:spPr>
            <a:xfrm>
              <a:off x="0" y="187052"/>
              <a:ext cx="3810121" cy="339635"/>
            </a:xfrm>
            <a:prstGeom prst="rect">
              <a:avLst/>
            </a:pr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>
              <a:off x="0" y="-124319"/>
              <a:ext cx="3810121" cy="713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  <a:p>
              <a:pPr algn="ctr">
                <a:defRPr>
                  <a:solidFill>
                    <a:srgbClr val="FFFFFF"/>
                  </a:solidFill>
                  <a:latin typeface="Ebrima"/>
                  <a:ea typeface="Ebrima"/>
                  <a:cs typeface="Ebrima"/>
                  <a:sym typeface="Ebrima"/>
                </a:defRPr>
              </a:pPr>
              <a:r>
                <a:rPr dirty="0"/>
                <a:t>Time-dependent model</a:t>
              </a:r>
            </a:p>
          </p:txBody>
        </p:sp>
      </p:grpSp>
      <p:grpSp>
        <p:nvGrpSpPr>
          <p:cNvPr id="458" name="Group 458"/>
          <p:cNvGrpSpPr/>
          <p:nvPr/>
        </p:nvGrpSpPr>
        <p:grpSpPr>
          <a:xfrm>
            <a:off x="483205" y="2652069"/>
            <a:ext cx="3835612" cy="1272705"/>
            <a:chOff x="0" y="-97844"/>
            <a:chExt cx="3835610" cy="1414835"/>
          </a:xfrm>
        </p:grpSpPr>
        <p:grpSp>
          <p:nvGrpSpPr>
            <p:cNvPr id="454" name="Group 454"/>
            <p:cNvGrpSpPr/>
            <p:nvPr/>
          </p:nvGrpSpPr>
          <p:grpSpPr>
            <a:xfrm>
              <a:off x="0" y="311148"/>
              <a:ext cx="3827114" cy="1005843"/>
              <a:chOff x="0" y="-1"/>
              <a:chExt cx="3827113" cy="1005841"/>
            </a:xfrm>
          </p:grpSpPr>
          <p:sp>
            <p:nvSpPr>
              <p:cNvPr id="452" name="Shape 452"/>
              <p:cNvSpPr/>
              <p:nvPr/>
            </p:nvSpPr>
            <p:spPr>
              <a:xfrm>
                <a:off x="0" y="215537"/>
                <a:ext cx="3827113" cy="574766"/>
              </a:xfrm>
              <a:prstGeom prst="rect">
                <a:avLst/>
              </a:prstGeom>
              <a:solidFill>
                <a:srgbClr val="FF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3" name="Shape 453"/>
              <p:cNvSpPr/>
              <p:nvPr/>
            </p:nvSpPr>
            <p:spPr>
              <a:xfrm>
                <a:off x="0" y="-1"/>
                <a:ext cx="3827113" cy="1005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  <a:p>
                <a:pPr algn="ctr">
                  <a:defRPr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rPr dirty="0"/>
                  <a:t>  λ(t) = λ x e</a:t>
                </a:r>
                <a:r>
                  <a:rPr sz="2400" baseline="300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α T°(t)</a:t>
                </a:r>
                <a:endParaRPr sz="2400" baseline="30000" dirty="0"/>
              </a:p>
            </p:txBody>
          </p:sp>
        </p:grpSp>
        <p:grpSp>
          <p:nvGrpSpPr>
            <p:cNvPr id="457" name="Group 457"/>
            <p:cNvGrpSpPr/>
            <p:nvPr/>
          </p:nvGrpSpPr>
          <p:grpSpPr>
            <a:xfrm>
              <a:off x="0" y="-97844"/>
              <a:ext cx="3835610" cy="713742"/>
              <a:chOff x="0" y="-97843"/>
              <a:chExt cx="3835609" cy="713740"/>
            </a:xfrm>
          </p:grpSpPr>
          <p:sp>
            <p:nvSpPr>
              <p:cNvPr id="455" name="Shape 455"/>
              <p:cNvSpPr/>
              <p:nvPr/>
            </p:nvSpPr>
            <p:spPr>
              <a:xfrm>
                <a:off x="0" y="187052"/>
                <a:ext cx="3827113" cy="339635"/>
              </a:xfrm>
              <a:prstGeom prst="rect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56" name="Shape 456"/>
              <p:cNvSpPr/>
              <p:nvPr/>
            </p:nvSpPr>
            <p:spPr>
              <a:xfrm>
                <a:off x="8496" y="-97843"/>
                <a:ext cx="3827113" cy="713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  <a:p>
                <a:pPr algn="ctr">
                  <a:defRPr>
                    <a:solidFill>
                      <a:srgbClr val="FFFFFF"/>
                    </a:solidFill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rPr dirty="0"/>
                  <a:t>Temperature-dependent model</a:t>
                </a:r>
              </a:p>
            </p:txBody>
          </p:sp>
        </p:grpSp>
      </p:grpSp>
      <p:grpSp>
        <p:nvGrpSpPr>
          <p:cNvPr id="465" name="Group 465"/>
          <p:cNvGrpSpPr/>
          <p:nvPr/>
        </p:nvGrpSpPr>
        <p:grpSpPr>
          <a:xfrm>
            <a:off x="483205" y="3512246"/>
            <a:ext cx="3827117" cy="1218577"/>
            <a:chOff x="-1" y="-100231"/>
            <a:chExt cx="3827115" cy="1218575"/>
          </a:xfrm>
        </p:grpSpPr>
        <p:grpSp>
          <p:nvGrpSpPr>
            <p:cNvPr id="461" name="Group 461"/>
            <p:cNvGrpSpPr/>
            <p:nvPr/>
          </p:nvGrpSpPr>
          <p:grpSpPr>
            <a:xfrm>
              <a:off x="0" y="543578"/>
              <a:ext cx="3827113" cy="574766"/>
              <a:chOff x="0" y="0"/>
              <a:chExt cx="3827112" cy="574765"/>
            </a:xfrm>
          </p:grpSpPr>
          <p:sp>
            <p:nvSpPr>
              <p:cNvPr id="459" name="Shape 459"/>
              <p:cNvSpPr/>
              <p:nvPr/>
            </p:nvSpPr>
            <p:spPr>
              <a:xfrm>
                <a:off x="-1" y="0"/>
                <a:ext cx="3827114" cy="574766"/>
              </a:xfrm>
              <a:prstGeom prst="rect">
                <a:avLst/>
              </a:prstGeom>
              <a:solidFill>
                <a:srgbClr val="C5E0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0" name="Shape 460"/>
              <p:cNvSpPr/>
              <p:nvPr/>
            </p:nvSpPr>
            <p:spPr>
              <a:xfrm>
                <a:off x="-1" y="76687"/>
                <a:ext cx="3827114" cy="421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t> λ(t) = λ x e</a:t>
                </a:r>
                <a:r>
                  <a:rPr sz="2400" baseline="30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α CO</a:t>
                </a:r>
                <a:r>
                  <a:rPr sz="1600" baseline="30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sz="2400" baseline="30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(t)</a:t>
                </a:r>
              </a:p>
            </p:txBody>
          </p:sp>
        </p:grpSp>
        <p:grpSp>
          <p:nvGrpSpPr>
            <p:cNvPr id="464" name="Group 464"/>
            <p:cNvGrpSpPr/>
            <p:nvPr/>
          </p:nvGrpSpPr>
          <p:grpSpPr>
            <a:xfrm>
              <a:off x="-1" y="-100231"/>
              <a:ext cx="3827115" cy="747524"/>
              <a:chOff x="-1" y="-100230"/>
              <a:chExt cx="3827114" cy="747523"/>
            </a:xfrm>
          </p:grpSpPr>
          <p:sp>
            <p:nvSpPr>
              <p:cNvPr id="462" name="Shape 462"/>
              <p:cNvSpPr/>
              <p:nvPr/>
            </p:nvSpPr>
            <p:spPr>
              <a:xfrm>
                <a:off x="0" y="203944"/>
                <a:ext cx="3827113" cy="339635"/>
              </a:xfrm>
              <a:prstGeom prst="rect">
                <a:avLst/>
              </a:prstGeom>
              <a:solidFill>
                <a:srgbClr val="5482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63" name="Shape 463"/>
              <p:cNvSpPr/>
              <p:nvPr/>
            </p:nvSpPr>
            <p:spPr>
              <a:xfrm>
                <a:off x="-1" y="-100230"/>
                <a:ext cx="3827113" cy="747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  <a:p>
                <a:pPr algn="ctr">
                  <a:defRPr>
                    <a:solidFill>
                      <a:srgbClr val="FFFFFF"/>
                    </a:solidFill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rPr dirty="0"/>
                  <a:t>CO</a:t>
                </a:r>
                <a:r>
                  <a:rPr baseline="-25000" dirty="0"/>
                  <a:t>2 </a:t>
                </a:r>
                <a:r>
                  <a:rPr dirty="0"/>
                  <a:t>-dependent model</a:t>
                </a:r>
              </a:p>
            </p:txBody>
          </p:sp>
        </p:grpSp>
      </p:grpSp>
      <p:sp>
        <p:nvSpPr>
          <p:cNvPr id="466" name="Shape 466"/>
          <p:cNvSpPr/>
          <p:nvPr/>
        </p:nvSpPr>
        <p:spPr>
          <a:xfrm>
            <a:off x="4602482" y="1470236"/>
            <a:ext cx="33310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Speciation rate constant &amp; independent</a:t>
            </a:r>
          </a:p>
        </p:txBody>
      </p:sp>
      <p:sp>
        <p:nvSpPr>
          <p:cNvPr id="467" name="Shape 467"/>
          <p:cNvSpPr/>
          <p:nvPr/>
        </p:nvSpPr>
        <p:spPr>
          <a:xfrm>
            <a:off x="4602481" y="2235125"/>
            <a:ext cx="403076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Speciation rate increases/decreases through time</a:t>
            </a:r>
          </a:p>
        </p:txBody>
      </p:sp>
      <p:sp>
        <p:nvSpPr>
          <p:cNvPr id="468" name="Shape 468"/>
          <p:cNvSpPr/>
          <p:nvPr/>
        </p:nvSpPr>
        <p:spPr>
          <a:xfrm>
            <a:off x="4602481" y="3106783"/>
            <a:ext cx="365227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Speciation rate is function of temperature</a:t>
            </a:r>
          </a:p>
        </p:txBody>
      </p:sp>
      <p:sp>
        <p:nvSpPr>
          <p:cNvPr id="469" name="Shape 469"/>
          <p:cNvSpPr/>
          <p:nvPr/>
        </p:nvSpPr>
        <p:spPr>
          <a:xfrm>
            <a:off x="4602481" y="4072635"/>
            <a:ext cx="333103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Speciation rate is function of a CO2</a:t>
            </a:r>
          </a:p>
        </p:txBody>
      </p:sp>
      <p:grpSp>
        <p:nvGrpSpPr>
          <p:cNvPr id="474" name="Group 474"/>
          <p:cNvGrpSpPr/>
          <p:nvPr/>
        </p:nvGrpSpPr>
        <p:grpSpPr>
          <a:xfrm>
            <a:off x="-4" y="2"/>
            <a:ext cx="9144003" cy="484964"/>
            <a:chOff x="-2" y="1"/>
            <a:chExt cx="9144002" cy="484963"/>
          </a:xfrm>
        </p:grpSpPr>
        <p:sp>
          <p:nvSpPr>
            <p:cNvPr id="470" name="Shape 470"/>
            <p:cNvSpPr/>
            <p:nvPr/>
          </p:nvSpPr>
          <p:spPr>
            <a:xfrm>
              <a:off x="2108200" y="1"/>
              <a:ext cx="7035800" cy="484963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548235"/>
                  </a:solidFill>
                </a:defRPr>
              </a:pPr>
              <a:endParaRPr/>
            </a:p>
          </p:txBody>
        </p:sp>
        <p:grpSp>
          <p:nvGrpSpPr>
            <p:cNvPr id="473" name="Group 473"/>
            <p:cNvGrpSpPr/>
            <p:nvPr/>
          </p:nvGrpSpPr>
          <p:grpSpPr>
            <a:xfrm>
              <a:off x="-3" y="1"/>
              <a:ext cx="2956443" cy="484964"/>
              <a:chOff x="-1" y="0"/>
              <a:chExt cx="2956442" cy="484962"/>
            </a:xfrm>
          </p:grpSpPr>
          <p:sp>
            <p:nvSpPr>
              <p:cNvPr id="471" name="Shape 471"/>
              <p:cNvSpPr/>
              <p:nvPr/>
            </p:nvSpPr>
            <p:spPr>
              <a:xfrm>
                <a:off x="-2" y="0"/>
                <a:ext cx="2956444" cy="48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12700" cap="flat">
                <a:solidFill>
                  <a:srgbClr val="54823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472" name="Shape 472"/>
              <p:cNvSpPr/>
              <p:nvPr/>
            </p:nvSpPr>
            <p:spPr>
              <a:xfrm>
                <a:off x="-2" y="88812"/>
                <a:ext cx="2956443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   </a:t>
                </a:r>
                <a:r>
                  <a:rPr lang="en-US" dirty="0"/>
                  <a:t> Models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/>
          <p:nvPr/>
        </p:nvSpPr>
        <p:spPr>
          <a:xfrm>
            <a:off x="4612275" y="1323700"/>
            <a:ext cx="4218217" cy="1144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u="sng">
                <a:latin typeface="+mj-lt"/>
                <a:ea typeface="+mj-ea"/>
                <a:cs typeface="+mj-cs"/>
                <a:sym typeface="Arial"/>
              </a:defRPr>
            </a:pPr>
            <a:r>
              <a:t>Two parameters :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>
              <a:defRPr b="1">
                <a:solidFill>
                  <a:srgbClr val="2E75B6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t>λ</a:t>
            </a:r>
            <a:r>
              <a:rPr b="0">
                <a:solidFill>
                  <a:srgbClr val="000000"/>
                </a:solidFill>
              </a:rPr>
              <a:t> </a:t>
            </a:r>
            <a:r>
              <a:rPr b="0"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« background » speciation rate</a:t>
            </a:r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defRPr sz="1600" b="1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α</a:t>
            </a:r>
            <a:r>
              <a:rPr sz="1400" b="0">
                <a:solidFill>
                  <a:srgbClr val="000000"/>
                </a:solidFill>
              </a:rPr>
              <a:t>  strength and sense of the dependency</a:t>
            </a:r>
          </a:p>
        </p:txBody>
      </p:sp>
      <p:grpSp>
        <p:nvGrpSpPr>
          <p:cNvPr id="506" name="Group 506"/>
          <p:cNvGrpSpPr/>
          <p:nvPr/>
        </p:nvGrpSpPr>
        <p:grpSpPr>
          <a:xfrm>
            <a:off x="5151120" y="3495339"/>
            <a:ext cx="2682241" cy="981950"/>
            <a:chOff x="0" y="0"/>
            <a:chExt cx="2682240" cy="981949"/>
          </a:xfrm>
        </p:grpSpPr>
        <p:sp>
          <p:nvSpPr>
            <p:cNvPr id="504" name="Shape 504"/>
            <p:cNvSpPr/>
            <p:nvPr/>
          </p:nvSpPr>
          <p:spPr>
            <a:xfrm>
              <a:off x="0" y="638220"/>
              <a:ext cx="2682240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26125" y="-1"/>
              <a:ext cx="2656116" cy="98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95" extrusionOk="0">
                  <a:moveTo>
                    <a:pt x="0" y="11700"/>
                  </a:moveTo>
                  <a:cubicBezTo>
                    <a:pt x="1508" y="11339"/>
                    <a:pt x="3015" y="10977"/>
                    <a:pt x="4050" y="9741"/>
                  </a:cubicBezTo>
                  <a:cubicBezTo>
                    <a:pt x="5085" y="8505"/>
                    <a:pt x="5749" y="4866"/>
                    <a:pt x="6210" y="4282"/>
                  </a:cubicBezTo>
                  <a:cubicBezTo>
                    <a:pt x="6671" y="3699"/>
                    <a:pt x="6525" y="6895"/>
                    <a:pt x="6818" y="6242"/>
                  </a:cubicBezTo>
                  <a:cubicBezTo>
                    <a:pt x="7110" y="5589"/>
                    <a:pt x="7493" y="-1689"/>
                    <a:pt x="7965" y="364"/>
                  </a:cubicBezTo>
                  <a:cubicBezTo>
                    <a:pt x="8438" y="2416"/>
                    <a:pt x="9079" y="17205"/>
                    <a:pt x="9653" y="18558"/>
                  </a:cubicBezTo>
                  <a:cubicBezTo>
                    <a:pt x="10226" y="19911"/>
                    <a:pt x="10598" y="10884"/>
                    <a:pt x="11408" y="8481"/>
                  </a:cubicBezTo>
                  <a:cubicBezTo>
                    <a:pt x="12218" y="6079"/>
                    <a:pt x="13759" y="4213"/>
                    <a:pt x="14513" y="4143"/>
                  </a:cubicBezTo>
                  <a:cubicBezTo>
                    <a:pt x="15266" y="4073"/>
                    <a:pt x="15536" y="8061"/>
                    <a:pt x="15930" y="8061"/>
                  </a:cubicBezTo>
                  <a:cubicBezTo>
                    <a:pt x="16324" y="8061"/>
                    <a:pt x="16627" y="5379"/>
                    <a:pt x="16875" y="4143"/>
                  </a:cubicBezTo>
                  <a:cubicBezTo>
                    <a:pt x="17123" y="2906"/>
                    <a:pt x="17179" y="154"/>
                    <a:pt x="17415" y="644"/>
                  </a:cubicBezTo>
                  <a:cubicBezTo>
                    <a:pt x="17651" y="1133"/>
                    <a:pt x="17978" y="6568"/>
                    <a:pt x="18293" y="7082"/>
                  </a:cubicBezTo>
                  <a:cubicBezTo>
                    <a:pt x="18608" y="7595"/>
                    <a:pt x="18900" y="2626"/>
                    <a:pt x="19305" y="3723"/>
                  </a:cubicBezTo>
                  <a:cubicBezTo>
                    <a:pt x="19710" y="4819"/>
                    <a:pt x="20340" y="12260"/>
                    <a:pt x="20723" y="13660"/>
                  </a:cubicBezTo>
                  <a:cubicBezTo>
                    <a:pt x="21105" y="15059"/>
                    <a:pt x="21454" y="12470"/>
                    <a:pt x="21600" y="1212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07" name="Shape 507"/>
          <p:cNvSpPr/>
          <p:nvPr/>
        </p:nvSpPr>
        <p:spPr>
          <a:xfrm>
            <a:off x="5151120" y="3052691"/>
            <a:ext cx="2656115" cy="375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95" extrusionOk="0">
                <a:moveTo>
                  <a:pt x="0" y="11700"/>
                </a:moveTo>
                <a:cubicBezTo>
                  <a:pt x="1508" y="11339"/>
                  <a:pt x="3015" y="10977"/>
                  <a:pt x="4050" y="9741"/>
                </a:cubicBezTo>
                <a:cubicBezTo>
                  <a:pt x="5085" y="8505"/>
                  <a:pt x="5749" y="4866"/>
                  <a:pt x="6210" y="4282"/>
                </a:cubicBezTo>
                <a:cubicBezTo>
                  <a:pt x="6671" y="3699"/>
                  <a:pt x="6525" y="6895"/>
                  <a:pt x="6818" y="6242"/>
                </a:cubicBezTo>
                <a:cubicBezTo>
                  <a:pt x="7110" y="5589"/>
                  <a:pt x="7493" y="-1689"/>
                  <a:pt x="7965" y="364"/>
                </a:cubicBezTo>
                <a:cubicBezTo>
                  <a:pt x="8438" y="2416"/>
                  <a:pt x="9079" y="17205"/>
                  <a:pt x="9653" y="18558"/>
                </a:cubicBezTo>
                <a:cubicBezTo>
                  <a:pt x="10226" y="19911"/>
                  <a:pt x="10598" y="10884"/>
                  <a:pt x="11408" y="8481"/>
                </a:cubicBezTo>
                <a:cubicBezTo>
                  <a:pt x="12218" y="6079"/>
                  <a:pt x="13759" y="4213"/>
                  <a:pt x="14513" y="4143"/>
                </a:cubicBezTo>
                <a:cubicBezTo>
                  <a:pt x="15266" y="4073"/>
                  <a:pt x="15536" y="8061"/>
                  <a:pt x="15930" y="8061"/>
                </a:cubicBezTo>
                <a:cubicBezTo>
                  <a:pt x="16324" y="8061"/>
                  <a:pt x="16627" y="5379"/>
                  <a:pt x="16875" y="4143"/>
                </a:cubicBezTo>
                <a:cubicBezTo>
                  <a:pt x="17123" y="2906"/>
                  <a:pt x="17179" y="154"/>
                  <a:pt x="17415" y="644"/>
                </a:cubicBezTo>
                <a:cubicBezTo>
                  <a:pt x="17651" y="1133"/>
                  <a:pt x="17978" y="6568"/>
                  <a:pt x="18293" y="7082"/>
                </a:cubicBezTo>
                <a:cubicBezTo>
                  <a:pt x="18608" y="7595"/>
                  <a:pt x="18900" y="2626"/>
                  <a:pt x="19305" y="3723"/>
                </a:cubicBezTo>
                <a:cubicBezTo>
                  <a:pt x="19710" y="4819"/>
                  <a:pt x="20340" y="12260"/>
                  <a:pt x="20723" y="13660"/>
                </a:cubicBezTo>
                <a:cubicBezTo>
                  <a:pt x="21105" y="15059"/>
                  <a:pt x="21454" y="12470"/>
                  <a:pt x="21600" y="12120"/>
                </a:cubicBezTo>
              </a:path>
            </a:pathLst>
          </a:custGeom>
          <a:ln w="19050">
            <a:solidFill>
              <a:srgbClr val="AFABA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8" name="Shape 508"/>
          <p:cNvSpPr/>
          <p:nvPr/>
        </p:nvSpPr>
        <p:spPr>
          <a:xfrm flipV="1">
            <a:off x="5177246" y="3831340"/>
            <a:ext cx="2656115" cy="876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95" extrusionOk="0">
                <a:moveTo>
                  <a:pt x="0" y="11700"/>
                </a:moveTo>
                <a:cubicBezTo>
                  <a:pt x="1508" y="11339"/>
                  <a:pt x="3015" y="10977"/>
                  <a:pt x="4050" y="9741"/>
                </a:cubicBezTo>
                <a:cubicBezTo>
                  <a:pt x="5085" y="8505"/>
                  <a:pt x="5749" y="4866"/>
                  <a:pt x="6210" y="4282"/>
                </a:cubicBezTo>
                <a:cubicBezTo>
                  <a:pt x="6671" y="3699"/>
                  <a:pt x="6525" y="6895"/>
                  <a:pt x="6818" y="6242"/>
                </a:cubicBezTo>
                <a:cubicBezTo>
                  <a:pt x="7110" y="5589"/>
                  <a:pt x="7493" y="-1689"/>
                  <a:pt x="7965" y="364"/>
                </a:cubicBezTo>
                <a:cubicBezTo>
                  <a:pt x="8438" y="2416"/>
                  <a:pt x="9079" y="17205"/>
                  <a:pt x="9653" y="18558"/>
                </a:cubicBezTo>
                <a:cubicBezTo>
                  <a:pt x="10226" y="19911"/>
                  <a:pt x="10598" y="10884"/>
                  <a:pt x="11408" y="8481"/>
                </a:cubicBezTo>
                <a:cubicBezTo>
                  <a:pt x="12218" y="6079"/>
                  <a:pt x="13759" y="4213"/>
                  <a:pt x="14513" y="4143"/>
                </a:cubicBezTo>
                <a:cubicBezTo>
                  <a:pt x="15266" y="4073"/>
                  <a:pt x="15536" y="8061"/>
                  <a:pt x="15930" y="8061"/>
                </a:cubicBezTo>
                <a:cubicBezTo>
                  <a:pt x="16324" y="8061"/>
                  <a:pt x="16627" y="5379"/>
                  <a:pt x="16875" y="4143"/>
                </a:cubicBezTo>
                <a:cubicBezTo>
                  <a:pt x="17123" y="2906"/>
                  <a:pt x="17179" y="154"/>
                  <a:pt x="17415" y="644"/>
                </a:cubicBezTo>
                <a:cubicBezTo>
                  <a:pt x="17651" y="1133"/>
                  <a:pt x="17978" y="6568"/>
                  <a:pt x="18293" y="7082"/>
                </a:cubicBezTo>
                <a:cubicBezTo>
                  <a:pt x="18608" y="7595"/>
                  <a:pt x="18900" y="2626"/>
                  <a:pt x="19305" y="3723"/>
                </a:cubicBezTo>
                <a:cubicBezTo>
                  <a:pt x="19710" y="4819"/>
                  <a:pt x="20340" y="12260"/>
                  <a:pt x="20723" y="13660"/>
                </a:cubicBezTo>
                <a:cubicBezTo>
                  <a:pt x="21105" y="15059"/>
                  <a:pt x="21454" y="12470"/>
                  <a:pt x="21600" y="12120"/>
                </a:cubicBezTo>
              </a:path>
            </a:pathLst>
          </a:custGeom>
          <a:ln w="1905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9" name="Shape 509"/>
          <p:cNvSpPr/>
          <p:nvPr/>
        </p:nvSpPr>
        <p:spPr>
          <a:xfrm flipV="1">
            <a:off x="5146766" y="3508361"/>
            <a:ext cx="8709" cy="1279866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0" name="Shape 510"/>
          <p:cNvSpPr/>
          <p:nvPr/>
        </p:nvSpPr>
        <p:spPr>
          <a:xfrm>
            <a:off x="5146768" y="4780779"/>
            <a:ext cx="2952209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11" name="Shape 511"/>
          <p:cNvSpPr/>
          <p:nvPr/>
        </p:nvSpPr>
        <p:spPr>
          <a:xfrm>
            <a:off x="7872548" y="3077645"/>
            <a:ext cx="86214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AFABAB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Variable</a:t>
            </a:r>
          </a:p>
        </p:txBody>
      </p:sp>
      <p:sp>
        <p:nvSpPr>
          <p:cNvPr id="512" name="Shape 512"/>
          <p:cNvSpPr/>
          <p:nvPr/>
        </p:nvSpPr>
        <p:spPr>
          <a:xfrm rot="16200000">
            <a:off x="4313604" y="3899453"/>
            <a:ext cx="107100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Spéciation</a:t>
            </a:r>
          </a:p>
        </p:txBody>
      </p:sp>
      <p:sp>
        <p:nvSpPr>
          <p:cNvPr id="513" name="Shape 513"/>
          <p:cNvSpPr/>
          <p:nvPr/>
        </p:nvSpPr>
        <p:spPr>
          <a:xfrm>
            <a:off x="8069581" y="3578209"/>
            <a:ext cx="50844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α &gt; 0</a:t>
            </a:r>
          </a:p>
        </p:txBody>
      </p:sp>
      <p:sp>
        <p:nvSpPr>
          <p:cNvPr id="514" name="Shape 514"/>
          <p:cNvSpPr/>
          <p:nvPr/>
        </p:nvSpPr>
        <p:spPr>
          <a:xfrm>
            <a:off x="8084426" y="4348791"/>
            <a:ext cx="508445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α &lt; 0</a:t>
            </a:r>
          </a:p>
        </p:txBody>
      </p:sp>
      <p:sp>
        <p:nvSpPr>
          <p:cNvPr id="515" name="Shape 515"/>
          <p:cNvSpPr/>
          <p:nvPr/>
        </p:nvSpPr>
        <p:spPr>
          <a:xfrm>
            <a:off x="8139149" y="4643054"/>
            <a:ext cx="49264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Time</a:t>
            </a:r>
          </a:p>
        </p:txBody>
      </p:sp>
      <p:sp>
        <p:nvSpPr>
          <p:cNvPr id="516" name="Shape 516"/>
          <p:cNvSpPr/>
          <p:nvPr/>
        </p:nvSpPr>
        <p:spPr>
          <a:xfrm>
            <a:off x="1465006" y="765766"/>
            <a:ext cx="621398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Four speciation models were tested on each phylogeny</a:t>
            </a:r>
          </a:p>
        </p:txBody>
      </p:sp>
      <p:grpSp>
        <p:nvGrpSpPr>
          <p:cNvPr id="521" name="Group 521"/>
          <p:cNvGrpSpPr/>
          <p:nvPr/>
        </p:nvGrpSpPr>
        <p:grpSpPr>
          <a:xfrm>
            <a:off x="-4" y="2"/>
            <a:ext cx="9144003" cy="484964"/>
            <a:chOff x="-2" y="1"/>
            <a:chExt cx="9144002" cy="484963"/>
          </a:xfrm>
        </p:grpSpPr>
        <p:sp>
          <p:nvSpPr>
            <p:cNvPr id="517" name="Shape 517"/>
            <p:cNvSpPr/>
            <p:nvPr/>
          </p:nvSpPr>
          <p:spPr>
            <a:xfrm>
              <a:off x="2108200" y="1"/>
              <a:ext cx="7035800" cy="484963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548235"/>
                  </a:solidFill>
                </a:defRPr>
              </a:pPr>
              <a:endParaRPr/>
            </a:p>
          </p:txBody>
        </p:sp>
        <p:grpSp>
          <p:nvGrpSpPr>
            <p:cNvPr id="520" name="Group 520"/>
            <p:cNvGrpSpPr/>
            <p:nvPr/>
          </p:nvGrpSpPr>
          <p:grpSpPr>
            <a:xfrm>
              <a:off x="-3" y="1"/>
              <a:ext cx="2956443" cy="484964"/>
              <a:chOff x="-1" y="0"/>
              <a:chExt cx="2956442" cy="484962"/>
            </a:xfrm>
          </p:grpSpPr>
          <p:sp>
            <p:nvSpPr>
              <p:cNvPr id="518" name="Shape 518"/>
              <p:cNvSpPr/>
              <p:nvPr/>
            </p:nvSpPr>
            <p:spPr>
              <a:xfrm>
                <a:off x="-2" y="0"/>
                <a:ext cx="2956444" cy="48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12700" cap="flat">
                <a:solidFill>
                  <a:srgbClr val="54823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519" name="Shape 519"/>
              <p:cNvSpPr/>
              <p:nvPr/>
            </p:nvSpPr>
            <p:spPr>
              <a:xfrm>
                <a:off x="-2" y="88812"/>
                <a:ext cx="2956443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   </a:t>
                </a:r>
                <a:r>
                  <a:rPr lang="en-US" dirty="0"/>
                  <a:t> models</a:t>
                </a:r>
                <a:endParaRPr dirty="0"/>
              </a:p>
            </p:txBody>
          </p:sp>
        </p:grpSp>
      </p:grpSp>
      <p:sp>
        <p:nvSpPr>
          <p:cNvPr id="522" name="Shape 522"/>
          <p:cNvSpPr/>
          <p:nvPr/>
        </p:nvSpPr>
        <p:spPr>
          <a:xfrm>
            <a:off x="8069581" y="3966521"/>
            <a:ext cx="23127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800" b="1">
                <a:solidFill>
                  <a:srgbClr val="2E75B6"/>
                </a:solidFill>
                <a:latin typeface="Ebrima"/>
                <a:ea typeface="Ebrima"/>
                <a:cs typeface="Ebrima"/>
                <a:sym typeface="Ebrima"/>
              </a:defRPr>
            </a:lvl1pPr>
          </a:lstStyle>
          <a:p>
            <a:r>
              <a:t>λ</a:t>
            </a:r>
          </a:p>
        </p:txBody>
      </p:sp>
      <p:grpSp>
        <p:nvGrpSpPr>
          <p:cNvPr id="49" name="Group 442"/>
          <p:cNvGrpSpPr/>
          <p:nvPr/>
        </p:nvGrpSpPr>
        <p:grpSpPr>
          <a:xfrm>
            <a:off x="500197" y="1382047"/>
            <a:ext cx="3810122" cy="726441"/>
            <a:chOff x="0" y="0"/>
            <a:chExt cx="3810120" cy="726440"/>
          </a:xfrm>
        </p:grpSpPr>
        <p:sp>
          <p:nvSpPr>
            <p:cNvPr id="50" name="Shape 440"/>
            <p:cNvSpPr/>
            <p:nvPr/>
          </p:nvSpPr>
          <p:spPr>
            <a:xfrm>
              <a:off x="0" y="109294"/>
              <a:ext cx="3810121" cy="507851"/>
            </a:xfrm>
            <a:prstGeom prst="rect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" name="Shape 441"/>
            <p:cNvSpPr/>
            <p:nvPr/>
          </p:nvSpPr>
          <p:spPr>
            <a:xfrm>
              <a:off x="0" y="-1"/>
              <a:ext cx="3810121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  <a:p>
              <a:pPr algn="ctr">
                <a:defRPr>
                  <a:latin typeface="Ebrima"/>
                  <a:ea typeface="Ebrima"/>
                  <a:cs typeface="Ebrima"/>
                  <a:sym typeface="Ebrima"/>
                </a:defRPr>
              </a:pPr>
              <a:r>
                <a:t>λ(t) = λ</a:t>
              </a:r>
            </a:p>
          </p:txBody>
        </p:sp>
      </p:grpSp>
      <p:grpSp>
        <p:nvGrpSpPr>
          <p:cNvPr id="52" name="Group 448"/>
          <p:cNvGrpSpPr/>
          <p:nvPr/>
        </p:nvGrpSpPr>
        <p:grpSpPr>
          <a:xfrm>
            <a:off x="491701" y="2110420"/>
            <a:ext cx="3810122" cy="1005841"/>
            <a:chOff x="0" y="-1"/>
            <a:chExt cx="3810121" cy="1005840"/>
          </a:xfrm>
        </p:grpSpPr>
        <p:sp>
          <p:nvSpPr>
            <p:cNvPr id="53" name="Shape 446"/>
            <p:cNvSpPr/>
            <p:nvPr/>
          </p:nvSpPr>
          <p:spPr>
            <a:xfrm>
              <a:off x="0" y="269965"/>
              <a:ext cx="3810121" cy="453818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" name="Shape 447"/>
            <p:cNvSpPr/>
            <p:nvPr/>
          </p:nvSpPr>
          <p:spPr>
            <a:xfrm>
              <a:off x="0" y="-1"/>
              <a:ext cx="3810121" cy="1005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  <a:p>
              <a:pPr algn="ctr">
                <a:defRPr>
                  <a:latin typeface="Ebrima"/>
                  <a:ea typeface="Ebrima"/>
                  <a:cs typeface="Ebrima"/>
                  <a:sym typeface="Ebrima"/>
                </a:defRPr>
              </a:pPr>
              <a:r>
                <a:rPr dirty="0"/>
                <a:t>λ(t) = λ x e</a:t>
              </a:r>
              <a:r>
                <a:rPr sz="2400" baseline="30000" dirty="0">
                  <a:latin typeface="Times New Roman"/>
                  <a:ea typeface="Times New Roman"/>
                  <a:cs typeface="Times New Roman"/>
                  <a:sym typeface="Times New Roman"/>
                </a:rPr>
                <a:t>αt</a:t>
              </a:r>
              <a:endParaRPr sz="2400" baseline="30000" dirty="0"/>
            </a:p>
          </p:txBody>
        </p:sp>
      </p:grpSp>
      <p:grpSp>
        <p:nvGrpSpPr>
          <p:cNvPr id="55" name="Group 451"/>
          <p:cNvGrpSpPr/>
          <p:nvPr/>
        </p:nvGrpSpPr>
        <p:grpSpPr>
          <a:xfrm>
            <a:off x="491700" y="1778013"/>
            <a:ext cx="3810123" cy="713741"/>
            <a:chOff x="0" y="-124319"/>
            <a:chExt cx="3810121" cy="713740"/>
          </a:xfrm>
        </p:grpSpPr>
        <p:sp>
          <p:nvSpPr>
            <p:cNvPr id="56" name="Shape 449"/>
            <p:cNvSpPr/>
            <p:nvPr/>
          </p:nvSpPr>
          <p:spPr>
            <a:xfrm>
              <a:off x="0" y="187052"/>
              <a:ext cx="3810121" cy="339635"/>
            </a:xfrm>
            <a:prstGeom prst="rect">
              <a:avLst/>
            </a:prstGeom>
            <a:solidFill>
              <a:srgbClr val="2E75B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7" name="Shape 450"/>
            <p:cNvSpPr/>
            <p:nvPr/>
          </p:nvSpPr>
          <p:spPr>
            <a:xfrm>
              <a:off x="0" y="-124319"/>
              <a:ext cx="3810121" cy="7137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  <a:p>
              <a:pPr algn="ctr">
                <a:defRPr>
                  <a:solidFill>
                    <a:srgbClr val="FFFFFF"/>
                  </a:solidFill>
                  <a:latin typeface="Ebrima"/>
                  <a:ea typeface="Ebrima"/>
                  <a:cs typeface="Ebrima"/>
                  <a:sym typeface="Ebrima"/>
                </a:defRPr>
              </a:pPr>
              <a:r>
                <a:rPr dirty="0"/>
                <a:t>Time-dependent model</a:t>
              </a:r>
            </a:p>
          </p:txBody>
        </p:sp>
      </p:grpSp>
      <p:grpSp>
        <p:nvGrpSpPr>
          <p:cNvPr id="58" name="Group 458"/>
          <p:cNvGrpSpPr/>
          <p:nvPr/>
        </p:nvGrpSpPr>
        <p:grpSpPr>
          <a:xfrm>
            <a:off x="483205" y="2652069"/>
            <a:ext cx="3835612" cy="1272705"/>
            <a:chOff x="0" y="-97844"/>
            <a:chExt cx="3835610" cy="1414835"/>
          </a:xfrm>
        </p:grpSpPr>
        <p:grpSp>
          <p:nvGrpSpPr>
            <p:cNvPr id="59" name="Group 454"/>
            <p:cNvGrpSpPr/>
            <p:nvPr/>
          </p:nvGrpSpPr>
          <p:grpSpPr>
            <a:xfrm>
              <a:off x="0" y="311148"/>
              <a:ext cx="3827114" cy="1005843"/>
              <a:chOff x="0" y="-1"/>
              <a:chExt cx="3827113" cy="1005841"/>
            </a:xfrm>
          </p:grpSpPr>
          <p:sp>
            <p:nvSpPr>
              <p:cNvPr id="63" name="Shape 452"/>
              <p:cNvSpPr/>
              <p:nvPr/>
            </p:nvSpPr>
            <p:spPr>
              <a:xfrm>
                <a:off x="0" y="215537"/>
                <a:ext cx="3827113" cy="574766"/>
              </a:xfrm>
              <a:prstGeom prst="rect">
                <a:avLst/>
              </a:prstGeom>
              <a:solidFill>
                <a:srgbClr val="FFB9B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" name="Shape 453"/>
              <p:cNvSpPr/>
              <p:nvPr/>
            </p:nvSpPr>
            <p:spPr>
              <a:xfrm>
                <a:off x="0" y="-1"/>
                <a:ext cx="3827113" cy="1005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  <a:p>
                <a:pPr algn="ctr">
                  <a:defRPr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rPr dirty="0"/>
                  <a:t>  λ(t) = λ x e</a:t>
                </a:r>
                <a:r>
                  <a:rPr sz="2400" baseline="300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α T°(t)</a:t>
                </a:r>
                <a:endParaRPr sz="2400" baseline="30000" dirty="0"/>
              </a:p>
            </p:txBody>
          </p:sp>
        </p:grpSp>
        <p:grpSp>
          <p:nvGrpSpPr>
            <p:cNvPr id="60" name="Group 457"/>
            <p:cNvGrpSpPr/>
            <p:nvPr/>
          </p:nvGrpSpPr>
          <p:grpSpPr>
            <a:xfrm>
              <a:off x="0" y="-97844"/>
              <a:ext cx="3835610" cy="713742"/>
              <a:chOff x="0" y="-97843"/>
              <a:chExt cx="3835609" cy="713740"/>
            </a:xfrm>
          </p:grpSpPr>
          <p:sp>
            <p:nvSpPr>
              <p:cNvPr id="61" name="Shape 455"/>
              <p:cNvSpPr/>
              <p:nvPr/>
            </p:nvSpPr>
            <p:spPr>
              <a:xfrm>
                <a:off x="0" y="187052"/>
                <a:ext cx="3827113" cy="339635"/>
              </a:xfrm>
              <a:prstGeom prst="rect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2" name="Shape 456"/>
              <p:cNvSpPr/>
              <p:nvPr/>
            </p:nvSpPr>
            <p:spPr>
              <a:xfrm>
                <a:off x="8496" y="-97843"/>
                <a:ext cx="3827113" cy="713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  <a:p>
                <a:pPr algn="ctr">
                  <a:defRPr>
                    <a:solidFill>
                      <a:srgbClr val="FFFFFF"/>
                    </a:solidFill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rPr dirty="0"/>
                  <a:t>Temperature-dependent model</a:t>
                </a:r>
              </a:p>
            </p:txBody>
          </p:sp>
        </p:grpSp>
      </p:grpSp>
      <p:grpSp>
        <p:nvGrpSpPr>
          <p:cNvPr id="65" name="Group 465"/>
          <p:cNvGrpSpPr/>
          <p:nvPr/>
        </p:nvGrpSpPr>
        <p:grpSpPr>
          <a:xfrm>
            <a:off x="483205" y="3512246"/>
            <a:ext cx="3827117" cy="1218577"/>
            <a:chOff x="-1" y="-100231"/>
            <a:chExt cx="3827115" cy="1218575"/>
          </a:xfrm>
        </p:grpSpPr>
        <p:grpSp>
          <p:nvGrpSpPr>
            <p:cNvPr id="66" name="Group 461"/>
            <p:cNvGrpSpPr/>
            <p:nvPr/>
          </p:nvGrpSpPr>
          <p:grpSpPr>
            <a:xfrm>
              <a:off x="0" y="543578"/>
              <a:ext cx="3827113" cy="574766"/>
              <a:chOff x="0" y="0"/>
              <a:chExt cx="3827112" cy="574765"/>
            </a:xfrm>
          </p:grpSpPr>
          <p:sp>
            <p:nvSpPr>
              <p:cNvPr id="70" name="Shape 459"/>
              <p:cNvSpPr/>
              <p:nvPr/>
            </p:nvSpPr>
            <p:spPr>
              <a:xfrm>
                <a:off x="-1" y="0"/>
                <a:ext cx="3827114" cy="574766"/>
              </a:xfrm>
              <a:prstGeom prst="rect">
                <a:avLst/>
              </a:prstGeom>
              <a:solidFill>
                <a:srgbClr val="C5E0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1" name="Shape 460"/>
              <p:cNvSpPr/>
              <p:nvPr/>
            </p:nvSpPr>
            <p:spPr>
              <a:xfrm>
                <a:off x="-1" y="76687"/>
                <a:ext cx="3827114" cy="42139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t> λ(t) = λ x e</a:t>
                </a:r>
                <a:r>
                  <a:rPr sz="2400" baseline="30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α CO</a:t>
                </a:r>
                <a:r>
                  <a:rPr sz="1600" baseline="30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r>
                  <a:rPr sz="2400" baseline="30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(t)</a:t>
                </a:r>
              </a:p>
            </p:txBody>
          </p:sp>
        </p:grpSp>
        <p:grpSp>
          <p:nvGrpSpPr>
            <p:cNvPr id="67" name="Group 464"/>
            <p:cNvGrpSpPr/>
            <p:nvPr/>
          </p:nvGrpSpPr>
          <p:grpSpPr>
            <a:xfrm>
              <a:off x="-1" y="-100231"/>
              <a:ext cx="3827115" cy="747524"/>
              <a:chOff x="-1" y="-100230"/>
              <a:chExt cx="3827114" cy="747523"/>
            </a:xfrm>
          </p:grpSpPr>
          <p:sp>
            <p:nvSpPr>
              <p:cNvPr id="68" name="Shape 462"/>
              <p:cNvSpPr/>
              <p:nvPr/>
            </p:nvSpPr>
            <p:spPr>
              <a:xfrm>
                <a:off x="0" y="203944"/>
                <a:ext cx="3827113" cy="339635"/>
              </a:xfrm>
              <a:prstGeom prst="rect">
                <a:avLst/>
              </a:prstGeom>
              <a:solidFill>
                <a:srgbClr val="54823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9" name="Shape 463"/>
              <p:cNvSpPr/>
              <p:nvPr/>
            </p:nvSpPr>
            <p:spPr>
              <a:xfrm>
                <a:off x="-1" y="-100230"/>
                <a:ext cx="3827113" cy="747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 dirty="0"/>
              </a:p>
              <a:p>
                <a:pPr algn="ctr">
                  <a:defRPr>
                    <a:solidFill>
                      <a:srgbClr val="FFFFFF"/>
                    </a:solidFill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rPr dirty="0"/>
                  <a:t>CO</a:t>
                </a:r>
                <a:r>
                  <a:rPr baseline="-25000" dirty="0"/>
                  <a:t>2 </a:t>
                </a:r>
                <a:r>
                  <a:rPr dirty="0"/>
                  <a:t>-dependent model</a:t>
                </a:r>
              </a:p>
            </p:txBody>
          </p:sp>
        </p:grpSp>
      </p:grpSp>
      <p:grpSp>
        <p:nvGrpSpPr>
          <p:cNvPr id="72" name="Group 445"/>
          <p:cNvGrpSpPr/>
          <p:nvPr/>
        </p:nvGrpSpPr>
        <p:grpSpPr>
          <a:xfrm>
            <a:off x="500196" y="1114984"/>
            <a:ext cx="3810123" cy="553734"/>
            <a:chOff x="0" y="-27046"/>
            <a:chExt cx="3810121" cy="553733"/>
          </a:xfrm>
        </p:grpSpPr>
        <p:sp>
          <p:nvSpPr>
            <p:cNvPr id="73" name="Shape 443"/>
            <p:cNvSpPr/>
            <p:nvPr/>
          </p:nvSpPr>
          <p:spPr>
            <a:xfrm>
              <a:off x="0" y="187052"/>
              <a:ext cx="3810121" cy="339635"/>
            </a:xfrm>
            <a:prstGeom prst="rect">
              <a:avLst/>
            </a:pr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" name="Shape 444"/>
            <p:cNvSpPr/>
            <p:nvPr/>
          </p:nvSpPr>
          <p:spPr>
            <a:xfrm>
              <a:off x="238678" y="-27046"/>
              <a:ext cx="3332764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 dirty="0"/>
            </a:p>
            <a:p>
              <a:pPr algn="ctr">
                <a:defRPr>
                  <a:solidFill>
                    <a:srgbClr val="FFFFFF"/>
                  </a:solidFill>
                  <a:latin typeface="Ebrima"/>
                  <a:ea typeface="Ebrima"/>
                  <a:cs typeface="Ebrima"/>
                  <a:sym typeface="Ebrima"/>
                </a:defRPr>
              </a:pPr>
              <a:r>
                <a:rPr dirty="0"/>
                <a:t>Constant model</a:t>
              </a:r>
            </a:p>
          </p:txBody>
        </p: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/>
        </p:nvSpPr>
        <p:spPr>
          <a:xfrm>
            <a:off x="8139149" y="4643054"/>
            <a:ext cx="62781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Temps</a:t>
            </a:r>
          </a:p>
        </p:txBody>
      </p:sp>
      <p:sp>
        <p:nvSpPr>
          <p:cNvPr id="525" name="Shape 525"/>
          <p:cNvSpPr/>
          <p:nvPr/>
        </p:nvSpPr>
        <p:spPr>
          <a:xfrm>
            <a:off x="5146768" y="4780779"/>
            <a:ext cx="2952209" cy="1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1465006" y="765766"/>
            <a:ext cx="621398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Quatre types de modèles de spéciation testés sur chaque phylogénie</a:t>
            </a:r>
          </a:p>
        </p:txBody>
      </p:sp>
      <p:grpSp>
        <p:nvGrpSpPr>
          <p:cNvPr id="553" name="Group 553"/>
          <p:cNvGrpSpPr/>
          <p:nvPr/>
        </p:nvGrpSpPr>
        <p:grpSpPr>
          <a:xfrm>
            <a:off x="483205" y="964654"/>
            <a:ext cx="3827114" cy="3852564"/>
            <a:chOff x="0" y="0"/>
            <a:chExt cx="3827112" cy="3852562"/>
          </a:xfrm>
        </p:grpSpPr>
        <p:grpSp>
          <p:nvGrpSpPr>
            <p:cNvPr id="529" name="Group 529"/>
            <p:cNvGrpSpPr/>
            <p:nvPr/>
          </p:nvGrpSpPr>
          <p:grpSpPr>
            <a:xfrm>
              <a:off x="16991" y="417392"/>
              <a:ext cx="3810122" cy="726441"/>
              <a:chOff x="0" y="0"/>
              <a:chExt cx="3810120" cy="726440"/>
            </a:xfrm>
          </p:grpSpPr>
          <p:sp>
            <p:nvSpPr>
              <p:cNvPr id="527" name="Shape 527"/>
              <p:cNvSpPr/>
              <p:nvPr/>
            </p:nvSpPr>
            <p:spPr>
              <a:xfrm>
                <a:off x="0" y="109294"/>
                <a:ext cx="3810121" cy="507852"/>
              </a:xfrm>
              <a:prstGeom prst="rect">
                <a:avLst/>
              </a:prstGeom>
              <a:solidFill>
                <a:srgbClr val="D9D9D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28" name="Shape 528"/>
              <p:cNvSpPr/>
              <p:nvPr/>
            </p:nvSpPr>
            <p:spPr>
              <a:xfrm>
                <a:off x="0" y="-1"/>
                <a:ext cx="3810121" cy="7264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  <a:p>
                <a:pPr algn="ctr">
                  <a:defRPr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t>λ(t) = </a:t>
                </a:r>
                <a:r>
                  <a:rPr>
                    <a:solidFill>
                      <a:srgbClr val="2E75B6"/>
                    </a:solidFill>
                  </a:rPr>
                  <a:t>λ</a:t>
                </a:r>
              </a:p>
            </p:txBody>
          </p:sp>
        </p:grpSp>
        <p:grpSp>
          <p:nvGrpSpPr>
            <p:cNvPr id="532" name="Group 532"/>
            <p:cNvGrpSpPr/>
            <p:nvPr/>
          </p:nvGrpSpPr>
          <p:grpSpPr>
            <a:xfrm>
              <a:off x="16991" y="-1"/>
              <a:ext cx="3810122" cy="713742"/>
              <a:chOff x="0" y="0"/>
              <a:chExt cx="3810120" cy="713740"/>
            </a:xfrm>
          </p:grpSpPr>
          <p:sp>
            <p:nvSpPr>
              <p:cNvPr id="530" name="Shape 530"/>
              <p:cNvSpPr/>
              <p:nvPr/>
            </p:nvSpPr>
            <p:spPr>
              <a:xfrm>
                <a:off x="0" y="187052"/>
                <a:ext cx="3810121" cy="339635"/>
              </a:xfrm>
              <a:prstGeom prst="rect">
                <a:avLst/>
              </a:prstGeom>
              <a:solidFill>
                <a:srgbClr val="A6A6A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1" name="Shape 531"/>
              <p:cNvSpPr/>
              <p:nvPr/>
            </p:nvSpPr>
            <p:spPr>
              <a:xfrm>
                <a:off x="0" y="0"/>
                <a:ext cx="3810121" cy="713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  <a:p>
                <a:pPr algn="ctr">
                  <a:defRPr>
                    <a:solidFill>
                      <a:srgbClr val="FFFFFF"/>
                    </a:solidFill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t>Modèle constant</a:t>
                </a:r>
              </a:p>
            </p:txBody>
          </p:sp>
        </p:grpSp>
        <p:grpSp>
          <p:nvGrpSpPr>
            <p:cNvPr id="535" name="Group 535"/>
            <p:cNvGrpSpPr/>
            <p:nvPr/>
          </p:nvGrpSpPr>
          <p:grpSpPr>
            <a:xfrm>
              <a:off x="16991" y="1170321"/>
              <a:ext cx="3810122" cy="1005841"/>
              <a:chOff x="0" y="0"/>
              <a:chExt cx="3810120" cy="1005839"/>
            </a:xfrm>
          </p:grpSpPr>
          <p:sp>
            <p:nvSpPr>
              <p:cNvPr id="533" name="Shape 533"/>
              <p:cNvSpPr/>
              <p:nvPr/>
            </p:nvSpPr>
            <p:spPr>
              <a:xfrm>
                <a:off x="0" y="269965"/>
                <a:ext cx="3810121" cy="465910"/>
              </a:xfrm>
              <a:prstGeom prst="rect">
                <a:avLst/>
              </a:prstGeom>
              <a:solidFill>
                <a:srgbClr val="DEEBF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4" name="Shape 534"/>
              <p:cNvSpPr/>
              <p:nvPr/>
            </p:nvSpPr>
            <p:spPr>
              <a:xfrm>
                <a:off x="0" y="-1"/>
                <a:ext cx="3810121" cy="1005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  <a:p>
                <a:pPr algn="ctr">
                  <a:defRPr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t>λ(t) = </a:t>
                </a:r>
                <a:r>
                  <a:rPr>
                    <a:solidFill>
                      <a:srgbClr val="2E75B6"/>
                    </a:solidFill>
                  </a:rPr>
                  <a:t>λ</a:t>
                </a:r>
                <a:r>
                  <a:t> x e</a:t>
                </a:r>
                <a:r>
                  <a:rPr sz="2400" baseline="30000">
                    <a:solidFill>
                      <a:srgbClr val="FF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α</a:t>
                </a:r>
                <a:r>
                  <a:rPr sz="2400" baseline="30000">
                    <a:latin typeface="Times New Roman"/>
                    <a:ea typeface="Times New Roman"/>
                    <a:cs typeface="Times New Roman"/>
                    <a:sym typeface="Times New Roman"/>
                  </a:rPr>
                  <a:t>t</a:t>
                </a:r>
                <a:endParaRPr sz="2400" baseline="30000"/>
              </a:p>
            </p:txBody>
          </p:sp>
        </p:grpSp>
        <p:grpSp>
          <p:nvGrpSpPr>
            <p:cNvPr id="538" name="Group 538"/>
            <p:cNvGrpSpPr/>
            <p:nvPr/>
          </p:nvGrpSpPr>
          <p:grpSpPr>
            <a:xfrm>
              <a:off x="16991" y="913600"/>
              <a:ext cx="3810122" cy="713741"/>
              <a:chOff x="0" y="0"/>
              <a:chExt cx="3810120" cy="713740"/>
            </a:xfrm>
          </p:grpSpPr>
          <p:sp>
            <p:nvSpPr>
              <p:cNvPr id="536" name="Shape 536"/>
              <p:cNvSpPr/>
              <p:nvPr/>
            </p:nvSpPr>
            <p:spPr>
              <a:xfrm>
                <a:off x="0" y="187052"/>
                <a:ext cx="3810121" cy="339635"/>
              </a:xfrm>
              <a:prstGeom prst="rect">
                <a:avLst/>
              </a:prstGeom>
              <a:solidFill>
                <a:srgbClr val="2E75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37" name="Shape 537"/>
              <p:cNvSpPr/>
              <p:nvPr/>
            </p:nvSpPr>
            <p:spPr>
              <a:xfrm>
                <a:off x="0" y="0"/>
                <a:ext cx="3810121" cy="7137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  <a:p>
                <a:pPr algn="ctr">
                  <a:defRPr>
                    <a:solidFill>
                      <a:srgbClr val="FFFFFF"/>
                    </a:solidFill>
                    <a:latin typeface="Ebrima"/>
                    <a:ea typeface="Ebrima"/>
                    <a:cs typeface="Ebrima"/>
                    <a:sym typeface="Ebrima"/>
                  </a:defRPr>
                </a:pPr>
                <a:r>
                  <a:t>Modèle temps-dépendant</a:t>
                </a:r>
              </a:p>
            </p:txBody>
          </p:sp>
        </p:grpSp>
        <p:grpSp>
          <p:nvGrpSpPr>
            <p:cNvPr id="545" name="Group 545"/>
            <p:cNvGrpSpPr/>
            <p:nvPr/>
          </p:nvGrpSpPr>
          <p:grpSpPr>
            <a:xfrm>
              <a:off x="0" y="1785258"/>
              <a:ext cx="3827113" cy="1316991"/>
              <a:chOff x="0" y="0"/>
              <a:chExt cx="3827112" cy="1316989"/>
            </a:xfrm>
          </p:grpSpPr>
          <p:grpSp>
            <p:nvGrpSpPr>
              <p:cNvPr id="541" name="Group 541"/>
              <p:cNvGrpSpPr/>
              <p:nvPr/>
            </p:nvGrpSpPr>
            <p:grpSpPr>
              <a:xfrm>
                <a:off x="0" y="311149"/>
                <a:ext cx="3827113" cy="1005841"/>
                <a:chOff x="0" y="0"/>
                <a:chExt cx="3827112" cy="1005839"/>
              </a:xfrm>
            </p:grpSpPr>
            <p:sp>
              <p:nvSpPr>
                <p:cNvPr id="539" name="Shape 539"/>
                <p:cNvSpPr/>
                <p:nvPr/>
              </p:nvSpPr>
              <p:spPr>
                <a:xfrm>
                  <a:off x="0" y="215537"/>
                  <a:ext cx="3827113" cy="574766"/>
                </a:xfrm>
                <a:prstGeom prst="rect">
                  <a:avLst/>
                </a:prstGeom>
                <a:solidFill>
                  <a:srgbClr val="FFB9B9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0" name="Shape 540"/>
                <p:cNvSpPr/>
                <p:nvPr/>
              </p:nvSpPr>
              <p:spPr>
                <a:xfrm>
                  <a:off x="0" y="-1"/>
                  <a:ext cx="3827113" cy="100584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  <a:p>
                  <a:pPr algn="ctr">
                    <a:defRPr>
                      <a:latin typeface="Ebrima"/>
                      <a:ea typeface="Ebrima"/>
                      <a:cs typeface="Ebrima"/>
                      <a:sym typeface="Ebrima"/>
                    </a:defRPr>
                  </a:pPr>
                  <a:r>
                    <a:t>Température   λ(t) = </a:t>
                  </a:r>
                  <a:r>
                    <a:rPr>
                      <a:solidFill>
                        <a:srgbClr val="2E75B6"/>
                      </a:solidFill>
                    </a:rPr>
                    <a:t>λ</a:t>
                  </a:r>
                  <a:r>
                    <a:t> x e</a:t>
                  </a:r>
                  <a:r>
                    <a:rPr sz="2400" baseline="30000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α</a:t>
                  </a:r>
                  <a:r>
                    <a:rPr sz="2400" baseline="3000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T°(t)</a:t>
                  </a:r>
                  <a:endParaRPr sz="2400" baseline="30000"/>
                </a:p>
              </p:txBody>
            </p:sp>
          </p:grpSp>
          <p:grpSp>
            <p:nvGrpSpPr>
              <p:cNvPr id="544" name="Group 544"/>
              <p:cNvGrpSpPr/>
              <p:nvPr/>
            </p:nvGrpSpPr>
            <p:grpSpPr>
              <a:xfrm>
                <a:off x="0" y="-1"/>
                <a:ext cx="3827113" cy="713742"/>
                <a:chOff x="0" y="0"/>
                <a:chExt cx="3827112" cy="713740"/>
              </a:xfrm>
            </p:grpSpPr>
            <p:sp>
              <p:nvSpPr>
                <p:cNvPr id="542" name="Shape 542"/>
                <p:cNvSpPr/>
                <p:nvPr/>
              </p:nvSpPr>
              <p:spPr>
                <a:xfrm>
                  <a:off x="0" y="187052"/>
                  <a:ext cx="3827113" cy="339635"/>
                </a:xfrm>
                <a:prstGeom prst="rect">
                  <a:avLst/>
                </a:prstGeom>
                <a:solidFill>
                  <a:srgbClr val="C0000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3" name="Shape 543"/>
                <p:cNvSpPr/>
                <p:nvPr/>
              </p:nvSpPr>
              <p:spPr>
                <a:xfrm>
                  <a:off x="0" y="0"/>
                  <a:ext cx="3827113" cy="71374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  <a:p>
                  <a:pPr algn="ctr">
                    <a:defRPr>
                      <a:solidFill>
                        <a:srgbClr val="FFFFFF"/>
                      </a:solidFill>
                      <a:latin typeface="Ebrima"/>
                      <a:ea typeface="Ebrima"/>
                      <a:cs typeface="Ebrima"/>
                      <a:sym typeface="Ebrima"/>
                    </a:defRPr>
                  </a:pPr>
                  <a:r>
                    <a:t>Modèle température-dépendant</a:t>
                  </a:r>
                </a:p>
              </p:txBody>
            </p:sp>
          </p:grpSp>
        </p:grpSp>
        <p:grpSp>
          <p:nvGrpSpPr>
            <p:cNvPr id="552" name="Group 552"/>
            <p:cNvGrpSpPr/>
            <p:nvPr/>
          </p:nvGrpSpPr>
          <p:grpSpPr>
            <a:xfrm>
              <a:off x="0" y="2734218"/>
              <a:ext cx="3827113" cy="1118345"/>
              <a:chOff x="0" y="0"/>
              <a:chExt cx="3827112" cy="1118343"/>
            </a:xfrm>
          </p:grpSpPr>
          <p:grpSp>
            <p:nvGrpSpPr>
              <p:cNvPr id="548" name="Group 548"/>
              <p:cNvGrpSpPr/>
              <p:nvPr/>
            </p:nvGrpSpPr>
            <p:grpSpPr>
              <a:xfrm>
                <a:off x="0" y="543578"/>
                <a:ext cx="3827113" cy="574766"/>
                <a:chOff x="0" y="0"/>
                <a:chExt cx="3827112" cy="574765"/>
              </a:xfrm>
            </p:grpSpPr>
            <p:sp>
              <p:nvSpPr>
                <p:cNvPr id="546" name="Shape 546"/>
                <p:cNvSpPr/>
                <p:nvPr/>
              </p:nvSpPr>
              <p:spPr>
                <a:xfrm>
                  <a:off x="-1" y="0"/>
                  <a:ext cx="3827114" cy="574766"/>
                </a:xfrm>
                <a:prstGeom prst="rect">
                  <a:avLst/>
                </a:prstGeom>
                <a:solidFill>
                  <a:srgbClr val="C5E0B4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7" name="Shape 547"/>
                <p:cNvSpPr/>
                <p:nvPr/>
              </p:nvSpPr>
              <p:spPr>
                <a:xfrm>
                  <a:off x="-1" y="72316"/>
                  <a:ext cx="3827114" cy="43013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latin typeface="Ebrima"/>
                      <a:ea typeface="Ebrima"/>
                      <a:cs typeface="Ebrima"/>
                      <a:sym typeface="Ebrima"/>
                    </a:defRPr>
                  </a:pPr>
                  <a:r>
                    <a:t>CO</a:t>
                  </a:r>
                  <a:r>
                    <a:rPr baseline="-25000"/>
                    <a:t>2</a:t>
                  </a:r>
                  <a:r>
                    <a:t>	  λ(t) = </a:t>
                  </a:r>
                  <a:r>
                    <a:rPr>
                      <a:solidFill>
                        <a:srgbClr val="2E75B6"/>
                      </a:solidFill>
                    </a:rPr>
                    <a:t>λ</a:t>
                  </a:r>
                  <a:r>
                    <a:t> x e</a:t>
                  </a:r>
                  <a:r>
                    <a:rPr sz="2400" baseline="30000">
                      <a:solidFill>
                        <a:srgbClr val="FF0000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α</a:t>
                  </a:r>
                  <a:r>
                    <a:rPr sz="2400" baseline="3000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CO</a:t>
                  </a:r>
                  <a:r>
                    <a:rPr sz="1600" baseline="3000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2</a:t>
                  </a:r>
                  <a:r>
                    <a:rPr sz="2400" baseline="30000"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(t)</a:t>
                  </a:r>
                </a:p>
              </p:txBody>
            </p:sp>
          </p:grpSp>
          <p:grpSp>
            <p:nvGrpSpPr>
              <p:cNvPr id="551" name="Group 551"/>
              <p:cNvGrpSpPr/>
              <p:nvPr/>
            </p:nvGrpSpPr>
            <p:grpSpPr>
              <a:xfrm>
                <a:off x="0" y="-1"/>
                <a:ext cx="3827113" cy="747523"/>
                <a:chOff x="0" y="0"/>
                <a:chExt cx="3827112" cy="747522"/>
              </a:xfrm>
            </p:grpSpPr>
            <p:sp>
              <p:nvSpPr>
                <p:cNvPr id="549" name="Shape 549"/>
                <p:cNvSpPr/>
                <p:nvPr/>
              </p:nvSpPr>
              <p:spPr>
                <a:xfrm>
                  <a:off x="0" y="203944"/>
                  <a:ext cx="3827113" cy="339635"/>
                </a:xfrm>
                <a:prstGeom prst="rect">
                  <a:avLst/>
                </a:prstGeom>
                <a:solidFill>
                  <a:srgbClr val="548235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0" name="Shape 550"/>
                <p:cNvSpPr/>
                <p:nvPr/>
              </p:nvSpPr>
              <p:spPr>
                <a:xfrm>
                  <a:off x="0" y="-1"/>
                  <a:ext cx="3827113" cy="7475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sp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  <a:endParaRPr/>
                </a:p>
                <a:p>
                  <a:pPr algn="ctr">
                    <a:defRPr>
                      <a:solidFill>
                        <a:srgbClr val="FFFFFF"/>
                      </a:solidFill>
                      <a:latin typeface="Ebrima"/>
                      <a:ea typeface="Ebrima"/>
                      <a:cs typeface="Ebrima"/>
                      <a:sym typeface="Ebrima"/>
                    </a:defRPr>
                  </a:pPr>
                  <a:r>
                    <a:t>Modèle CO</a:t>
                  </a:r>
                  <a:r>
                    <a:rPr baseline="-25000"/>
                    <a:t>2 </a:t>
                  </a:r>
                  <a:r>
                    <a:t>-dépendant</a:t>
                  </a:r>
                </a:p>
              </p:txBody>
            </p:sp>
          </p:grpSp>
        </p:grpSp>
      </p:grpSp>
      <p:sp>
        <p:nvSpPr>
          <p:cNvPr id="554" name="Shape 554"/>
          <p:cNvSpPr/>
          <p:nvPr/>
        </p:nvSpPr>
        <p:spPr>
          <a:xfrm>
            <a:off x="4612275" y="1323700"/>
            <a:ext cx="4218217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u="sng">
                <a:latin typeface="+mj-lt"/>
                <a:ea typeface="+mj-ea"/>
                <a:cs typeface="+mj-cs"/>
                <a:sym typeface="Arial"/>
              </a:defRPr>
            </a:pPr>
            <a:r>
              <a:t>Deux paramètres: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>
              <a:defRPr>
                <a:solidFill>
                  <a:srgbClr val="2E75B6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t>λ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000000"/>
                </a:solidFill>
                <a:latin typeface="+mj-lt"/>
                <a:ea typeface="+mj-ea"/>
                <a:cs typeface="+mj-cs"/>
                <a:sym typeface="Arial"/>
              </a:rPr>
              <a:t>correspond à un taux de spéciation sous-jacent</a:t>
            </a:r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>
              <a:latin typeface="+mj-lt"/>
              <a:ea typeface="+mj-ea"/>
              <a:cs typeface="+mj-cs"/>
              <a:sym typeface="Arial"/>
            </a:endParaRPr>
          </a:p>
          <a:p>
            <a:pPr>
              <a:defRPr sz="160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α</a:t>
            </a:r>
            <a:r>
              <a:rPr sz="1400">
                <a:solidFill>
                  <a:srgbClr val="000000"/>
                </a:solidFill>
              </a:rPr>
              <a:t> spécifie l’intensité et surtout </a:t>
            </a:r>
            <a:r>
              <a:rPr sz="1400" b="1">
                <a:solidFill>
                  <a:srgbClr val="000000"/>
                </a:solidFill>
              </a:rPr>
              <a:t>le signe de dépendance à la variable testée</a:t>
            </a:r>
          </a:p>
        </p:txBody>
      </p:sp>
      <p:grpSp>
        <p:nvGrpSpPr>
          <p:cNvPr id="557" name="Group 557"/>
          <p:cNvGrpSpPr/>
          <p:nvPr/>
        </p:nvGrpSpPr>
        <p:grpSpPr>
          <a:xfrm>
            <a:off x="5151120" y="3495339"/>
            <a:ext cx="2682241" cy="981950"/>
            <a:chOff x="0" y="0"/>
            <a:chExt cx="2682240" cy="981949"/>
          </a:xfrm>
        </p:grpSpPr>
        <p:sp>
          <p:nvSpPr>
            <p:cNvPr id="555" name="Shape 555"/>
            <p:cNvSpPr/>
            <p:nvPr/>
          </p:nvSpPr>
          <p:spPr>
            <a:xfrm>
              <a:off x="0" y="638220"/>
              <a:ext cx="2682240" cy="1"/>
            </a:xfrm>
            <a:prstGeom prst="line">
              <a:avLst/>
            </a:prstGeom>
            <a:noFill/>
            <a:ln w="28575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26125" y="-1"/>
              <a:ext cx="2656116" cy="981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695" extrusionOk="0">
                  <a:moveTo>
                    <a:pt x="0" y="11700"/>
                  </a:moveTo>
                  <a:cubicBezTo>
                    <a:pt x="1508" y="11339"/>
                    <a:pt x="3015" y="10977"/>
                    <a:pt x="4050" y="9741"/>
                  </a:cubicBezTo>
                  <a:cubicBezTo>
                    <a:pt x="5085" y="8505"/>
                    <a:pt x="5749" y="4866"/>
                    <a:pt x="6210" y="4282"/>
                  </a:cubicBezTo>
                  <a:cubicBezTo>
                    <a:pt x="6671" y="3699"/>
                    <a:pt x="6525" y="6895"/>
                    <a:pt x="6818" y="6242"/>
                  </a:cubicBezTo>
                  <a:cubicBezTo>
                    <a:pt x="7110" y="5589"/>
                    <a:pt x="7493" y="-1689"/>
                    <a:pt x="7965" y="364"/>
                  </a:cubicBezTo>
                  <a:cubicBezTo>
                    <a:pt x="8438" y="2416"/>
                    <a:pt x="9079" y="17205"/>
                    <a:pt x="9653" y="18558"/>
                  </a:cubicBezTo>
                  <a:cubicBezTo>
                    <a:pt x="10226" y="19911"/>
                    <a:pt x="10598" y="10884"/>
                    <a:pt x="11408" y="8481"/>
                  </a:cubicBezTo>
                  <a:cubicBezTo>
                    <a:pt x="12218" y="6079"/>
                    <a:pt x="13759" y="4213"/>
                    <a:pt x="14513" y="4143"/>
                  </a:cubicBezTo>
                  <a:cubicBezTo>
                    <a:pt x="15266" y="4073"/>
                    <a:pt x="15536" y="8061"/>
                    <a:pt x="15930" y="8061"/>
                  </a:cubicBezTo>
                  <a:cubicBezTo>
                    <a:pt x="16324" y="8061"/>
                    <a:pt x="16627" y="5379"/>
                    <a:pt x="16875" y="4143"/>
                  </a:cubicBezTo>
                  <a:cubicBezTo>
                    <a:pt x="17123" y="2906"/>
                    <a:pt x="17179" y="154"/>
                    <a:pt x="17415" y="644"/>
                  </a:cubicBezTo>
                  <a:cubicBezTo>
                    <a:pt x="17651" y="1133"/>
                    <a:pt x="17978" y="6568"/>
                    <a:pt x="18293" y="7082"/>
                  </a:cubicBezTo>
                  <a:cubicBezTo>
                    <a:pt x="18608" y="7595"/>
                    <a:pt x="18900" y="2626"/>
                    <a:pt x="19305" y="3723"/>
                  </a:cubicBezTo>
                  <a:cubicBezTo>
                    <a:pt x="19710" y="4819"/>
                    <a:pt x="20340" y="12260"/>
                    <a:pt x="20723" y="13660"/>
                  </a:cubicBezTo>
                  <a:cubicBezTo>
                    <a:pt x="21105" y="15059"/>
                    <a:pt x="21454" y="12470"/>
                    <a:pt x="21600" y="12120"/>
                  </a:cubicBezTo>
                </a:path>
              </a:pathLst>
            </a:custGeom>
            <a:noFill/>
            <a:ln w="1905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558" name="Shape 558"/>
          <p:cNvSpPr/>
          <p:nvPr/>
        </p:nvSpPr>
        <p:spPr>
          <a:xfrm>
            <a:off x="5151120" y="3052691"/>
            <a:ext cx="2656115" cy="3755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95" extrusionOk="0">
                <a:moveTo>
                  <a:pt x="0" y="11700"/>
                </a:moveTo>
                <a:cubicBezTo>
                  <a:pt x="1508" y="11339"/>
                  <a:pt x="3015" y="10977"/>
                  <a:pt x="4050" y="9741"/>
                </a:cubicBezTo>
                <a:cubicBezTo>
                  <a:pt x="5085" y="8505"/>
                  <a:pt x="5749" y="4866"/>
                  <a:pt x="6210" y="4282"/>
                </a:cubicBezTo>
                <a:cubicBezTo>
                  <a:pt x="6671" y="3699"/>
                  <a:pt x="6525" y="6895"/>
                  <a:pt x="6818" y="6242"/>
                </a:cubicBezTo>
                <a:cubicBezTo>
                  <a:pt x="7110" y="5589"/>
                  <a:pt x="7493" y="-1689"/>
                  <a:pt x="7965" y="364"/>
                </a:cubicBezTo>
                <a:cubicBezTo>
                  <a:pt x="8438" y="2416"/>
                  <a:pt x="9079" y="17205"/>
                  <a:pt x="9653" y="18558"/>
                </a:cubicBezTo>
                <a:cubicBezTo>
                  <a:pt x="10226" y="19911"/>
                  <a:pt x="10598" y="10884"/>
                  <a:pt x="11408" y="8481"/>
                </a:cubicBezTo>
                <a:cubicBezTo>
                  <a:pt x="12218" y="6079"/>
                  <a:pt x="13759" y="4213"/>
                  <a:pt x="14513" y="4143"/>
                </a:cubicBezTo>
                <a:cubicBezTo>
                  <a:pt x="15266" y="4073"/>
                  <a:pt x="15536" y="8061"/>
                  <a:pt x="15930" y="8061"/>
                </a:cubicBezTo>
                <a:cubicBezTo>
                  <a:pt x="16324" y="8061"/>
                  <a:pt x="16627" y="5379"/>
                  <a:pt x="16875" y="4143"/>
                </a:cubicBezTo>
                <a:cubicBezTo>
                  <a:pt x="17123" y="2906"/>
                  <a:pt x="17179" y="154"/>
                  <a:pt x="17415" y="644"/>
                </a:cubicBezTo>
                <a:cubicBezTo>
                  <a:pt x="17651" y="1133"/>
                  <a:pt x="17978" y="6568"/>
                  <a:pt x="18293" y="7082"/>
                </a:cubicBezTo>
                <a:cubicBezTo>
                  <a:pt x="18608" y="7595"/>
                  <a:pt x="18900" y="2626"/>
                  <a:pt x="19305" y="3723"/>
                </a:cubicBezTo>
                <a:cubicBezTo>
                  <a:pt x="19710" y="4819"/>
                  <a:pt x="20340" y="12260"/>
                  <a:pt x="20723" y="13660"/>
                </a:cubicBezTo>
                <a:cubicBezTo>
                  <a:pt x="21105" y="15059"/>
                  <a:pt x="21454" y="12470"/>
                  <a:pt x="21600" y="12120"/>
                </a:cubicBezTo>
              </a:path>
            </a:pathLst>
          </a:custGeom>
          <a:ln w="19050">
            <a:solidFill>
              <a:srgbClr val="AFABA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59" name="Shape 559"/>
          <p:cNvSpPr/>
          <p:nvPr/>
        </p:nvSpPr>
        <p:spPr>
          <a:xfrm flipV="1">
            <a:off x="5177246" y="3831340"/>
            <a:ext cx="2656115" cy="876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695" extrusionOk="0">
                <a:moveTo>
                  <a:pt x="0" y="11700"/>
                </a:moveTo>
                <a:cubicBezTo>
                  <a:pt x="1508" y="11339"/>
                  <a:pt x="3015" y="10977"/>
                  <a:pt x="4050" y="9741"/>
                </a:cubicBezTo>
                <a:cubicBezTo>
                  <a:pt x="5085" y="8505"/>
                  <a:pt x="5749" y="4866"/>
                  <a:pt x="6210" y="4282"/>
                </a:cubicBezTo>
                <a:cubicBezTo>
                  <a:pt x="6671" y="3699"/>
                  <a:pt x="6525" y="6895"/>
                  <a:pt x="6818" y="6242"/>
                </a:cubicBezTo>
                <a:cubicBezTo>
                  <a:pt x="7110" y="5589"/>
                  <a:pt x="7493" y="-1689"/>
                  <a:pt x="7965" y="364"/>
                </a:cubicBezTo>
                <a:cubicBezTo>
                  <a:pt x="8438" y="2416"/>
                  <a:pt x="9079" y="17205"/>
                  <a:pt x="9653" y="18558"/>
                </a:cubicBezTo>
                <a:cubicBezTo>
                  <a:pt x="10226" y="19911"/>
                  <a:pt x="10598" y="10884"/>
                  <a:pt x="11408" y="8481"/>
                </a:cubicBezTo>
                <a:cubicBezTo>
                  <a:pt x="12218" y="6079"/>
                  <a:pt x="13759" y="4213"/>
                  <a:pt x="14513" y="4143"/>
                </a:cubicBezTo>
                <a:cubicBezTo>
                  <a:pt x="15266" y="4073"/>
                  <a:pt x="15536" y="8061"/>
                  <a:pt x="15930" y="8061"/>
                </a:cubicBezTo>
                <a:cubicBezTo>
                  <a:pt x="16324" y="8061"/>
                  <a:pt x="16627" y="5379"/>
                  <a:pt x="16875" y="4143"/>
                </a:cubicBezTo>
                <a:cubicBezTo>
                  <a:pt x="17123" y="2906"/>
                  <a:pt x="17179" y="154"/>
                  <a:pt x="17415" y="644"/>
                </a:cubicBezTo>
                <a:cubicBezTo>
                  <a:pt x="17651" y="1133"/>
                  <a:pt x="17978" y="6568"/>
                  <a:pt x="18293" y="7082"/>
                </a:cubicBezTo>
                <a:cubicBezTo>
                  <a:pt x="18608" y="7595"/>
                  <a:pt x="18900" y="2626"/>
                  <a:pt x="19305" y="3723"/>
                </a:cubicBezTo>
                <a:cubicBezTo>
                  <a:pt x="19710" y="4819"/>
                  <a:pt x="20340" y="12260"/>
                  <a:pt x="20723" y="13660"/>
                </a:cubicBezTo>
                <a:cubicBezTo>
                  <a:pt x="21105" y="15059"/>
                  <a:pt x="21454" y="12470"/>
                  <a:pt x="21600" y="12120"/>
                </a:cubicBezTo>
              </a:path>
            </a:pathLst>
          </a:custGeom>
          <a:ln w="19050">
            <a:solidFill>
              <a:srgbClr val="FF0000"/>
            </a:solidFill>
            <a:prstDash val="dash"/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0" name="Shape 560"/>
          <p:cNvSpPr/>
          <p:nvPr/>
        </p:nvSpPr>
        <p:spPr>
          <a:xfrm flipV="1">
            <a:off x="5146766" y="3508361"/>
            <a:ext cx="8709" cy="1279866"/>
          </a:xfrm>
          <a:prstGeom prst="line">
            <a:avLst/>
          </a:prstGeom>
          <a:ln w="127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61" name="Shape 561"/>
          <p:cNvSpPr/>
          <p:nvPr/>
        </p:nvSpPr>
        <p:spPr>
          <a:xfrm>
            <a:off x="7872548" y="3077645"/>
            <a:ext cx="862148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AFABAB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Variable</a:t>
            </a:r>
          </a:p>
        </p:txBody>
      </p:sp>
      <p:sp>
        <p:nvSpPr>
          <p:cNvPr id="562" name="Shape 562"/>
          <p:cNvSpPr/>
          <p:nvPr/>
        </p:nvSpPr>
        <p:spPr>
          <a:xfrm rot="16200000">
            <a:off x="4313604" y="3899453"/>
            <a:ext cx="107100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Spéciation</a:t>
            </a:r>
          </a:p>
        </p:txBody>
      </p:sp>
      <p:sp>
        <p:nvSpPr>
          <p:cNvPr id="563" name="Shape 563"/>
          <p:cNvSpPr/>
          <p:nvPr/>
        </p:nvSpPr>
        <p:spPr>
          <a:xfrm>
            <a:off x="8069581" y="3671206"/>
            <a:ext cx="50844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α &gt; 0</a:t>
            </a:r>
          </a:p>
        </p:txBody>
      </p:sp>
      <p:sp>
        <p:nvSpPr>
          <p:cNvPr id="564" name="Shape 564"/>
          <p:cNvSpPr/>
          <p:nvPr/>
        </p:nvSpPr>
        <p:spPr>
          <a:xfrm>
            <a:off x="8069581" y="4246550"/>
            <a:ext cx="508445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α &lt; 0</a:t>
            </a:r>
          </a:p>
        </p:txBody>
      </p:sp>
      <p:sp>
        <p:nvSpPr>
          <p:cNvPr id="565" name="Shape 565"/>
          <p:cNvSpPr/>
          <p:nvPr/>
        </p:nvSpPr>
        <p:spPr>
          <a:xfrm>
            <a:off x="214411" y="647684"/>
            <a:ext cx="8702566" cy="4389122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68" name="Group 568"/>
          <p:cNvGrpSpPr/>
          <p:nvPr/>
        </p:nvGrpSpPr>
        <p:grpSpPr>
          <a:xfrm>
            <a:off x="2154691" y="2160308"/>
            <a:ext cx="4915169" cy="1379695"/>
            <a:chOff x="0" y="-1"/>
            <a:chExt cx="4915168" cy="1379694"/>
          </a:xfrm>
        </p:grpSpPr>
        <p:sp>
          <p:nvSpPr>
            <p:cNvPr id="566" name="Shape 566"/>
            <p:cNvSpPr/>
            <p:nvPr/>
          </p:nvSpPr>
          <p:spPr>
            <a:xfrm>
              <a:off x="0" y="-1"/>
              <a:ext cx="4915168" cy="1379694"/>
            </a:xfrm>
            <a:prstGeom prst="rect">
              <a:avLst/>
            </a:prstGeom>
            <a:solidFill>
              <a:srgbClr val="B9E5BE"/>
            </a:solidFill>
            <a:ln w="12700" cap="flat">
              <a:solidFill>
                <a:srgbClr val="A6A6A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0" y="320516"/>
              <a:ext cx="4915168" cy="738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rPr dirty="0"/>
                <a:t>Parameter </a:t>
              </a:r>
              <a:r>
                <a:rPr dirty="0" err="1"/>
                <a:t>optimisation</a:t>
              </a:r>
              <a:r>
                <a:rPr dirty="0"/>
                <a:t> </a:t>
              </a:r>
              <a:r>
                <a:rPr dirty="0"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rPr b="1" dirty="0"/>
                <a:t>Maximum likelihood</a:t>
              </a:r>
              <a:endParaRPr dirty="0">
                <a:solidFill>
                  <a:srgbClr val="FFFFFF"/>
                </a:solidFill>
              </a:endParaRPr>
            </a:p>
            <a:p>
              <a:pPr algn="ctr"/>
              <a:endParaRPr dirty="0">
                <a:solidFill>
                  <a:srgbClr val="FFFFFF"/>
                </a:solidFill>
              </a:endParaRPr>
            </a:p>
            <a:p>
              <a:pPr algn="ctr"/>
              <a:r>
                <a:rPr dirty="0"/>
                <a:t>Model selection </a:t>
              </a:r>
              <a:r>
                <a:rPr dirty="0">
                  <a:latin typeface="Wingdings"/>
                  <a:ea typeface="Wingdings"/>
                  <a:cs typeface="Wingdings"/>
                  <a:sym typeface="Wingdings"/>
                </a:rPr>
                <a:t> </a:t>
              </a:r>
              <a:r>
                <a:rPr b="1" dirty="0"/>
                <a:t>AIC</a:t>
              </a:r>
            </a:p>
          </p:txBody>
        </p:sp>
      </p:grpSp>
      <p:grpSp>
        <p:nvGrpSpPr>
          <p:cNvPr id="573" name="Group 573"/>
          <p:cNvGrpSpPr/>
          <p:nvPr/>
        </p:nvGrpSpPr>
        <p:grpSpPr>
          <a:xfrm>
            <a:off x="-4" y="2"/>
            <a:ext cx="9144003" cy="484964"/>
            <a:chOff x="-2" y="1"/>
            <a:chExt cx="9144002" cy="484963"/>
          </a:xfrm>
        </p:grpSpPr>
        <p:sp>
          <p:nvSpPr>
            <p:cNvPr id="569" name="Shape 569"/>
            <p:cNvSpPr/>
            <p:nvPr/>
          </p:nvSpPr>
          <p:spPr>
            <a:xfrm>
              <a:off x="2108200" y="1"/>
              <a:ext cx="7035800" cy="484963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548235"/>
                  </a:solidFill>
                </a:defRPr>
              </a:pPr>
              <a:endParaRPr/>
            </a:p>
          </p:txBody>
        </p:sp>
        <p:grpSp>
          <p:nvGrpSpPr>
            <p:cNvPr id="572" name="Group 572"/>
            <p:cNvGrpSpPr/>
            <p:nvPr/>
          </p:nvGrpSpPr>
          <p:grpSpPr>
            <a:xfrm>
              <a:off x="-3" y="1"/>
              <a:ext cx="2956443" cy="484964"/>
              <a:chOff x="-1" y="0"/>
              <a:chExt cx="2956442" cy="484962"/>
            </a:xfrm>
          </p:grpSpPr>
          <p:sp>
            <p:nvSpPr>
              <p:cNvPr id="570" name="Shape 570"/>
              <p:cNvSpPr/>
              <p:nvPr/>
            </p:nvSpPr>
            <p:spPr>
              <a:xfrm>
                <a:off x="-2" y="0"/>
                <a:ext cx="2956444" cy="48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12700" cap="flat">
                <a:solidFill>
                  <a:srgbClr val="54823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571" name="Shape 571"/>
              <p:cNvSpPr/>
              <p:nvPr/>
            </p:nvSpPr>
            <p:spPr>
              <a:xfrm>
                <a:off x="-2" y="88812"/>
                <a:ext cx="2956443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   </a:t>
                </a:r>
                <a:r>
                  <a:rPr lang="en-US" dirty="0"/>
                  <a:t> models</a:t>
                </a:r>
                <a:endParaRPr dirty="0"/>
              </a:p>
            </p:txBody>
          </p:sp>
        </p:grp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1" name="Group 581"/>
          <p:cNvGrpSpPr/>
          <p:nvPr/>
        </p:nvGrpSpPr>
        <p:grpSpPr>
          <a:xfrm>
            <a:off x="-4" y="-1088"/>
            <a:ext cx="9144005" cy="488770"/>
            <a:chOff x="-2" y="0"/>
            <a:chExt cx="9144004" cy="488769"/>
          </a:xfrm>
        </p:grpSpPr>
        <p:grpSp>
          <p:nvGrpSpPr>
            <p:cNvPr id="577" name="Group 577"/>
            <p:cNvGrpSpPr/>
            <p:nvPr/>
          </p:nvGrpSpPr>
          <p:grpSpPr>
            <a:xfrm>
              <a:off x="1781106" y="0"/>
              <a:ext cx="7362896" cy="488769"/>
              <a:chOff x="0" y="0"/>
              <a:chExt cx="7362895" cy="488768"/>
            </a:xfrm>
          </p:grpSpPr>
          <p:sp>
            <p:nvSpPr>
              <p:cNvPr id="575" name="Shape 575"/>
              <p:cNvSpPr/>
              <p:nvPr/>
            </p:nvSpPr>
            <p:spPr>
              <a:xfrm>
                <a:off x="0" y="0"/>
                <a:ext cx="7362895" cy="488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8"/>
                    </a:moveTo>
                    <a:lnTo>
                      <a:pt x="21600" y="0"/>
                    </a:lnTo>
                    <a:cubicBezTo>
                      <a:pt x="21597" y="7072"/>
                      <a:pt x="21595" y="14528"/>
                      <a:pt x="21592" y="21600"/>
                    </a:cubicBezTo>
                    <a:lnTo>
                      <a:pt x="0" y="2160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B9B9"/>
              </a:solidFill>
              <a:ln w="12700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2000">
                    <a:solidFill>
                      <a:srgbClr val="C00000"/>
                    </a:solidFill>
                  </a:defRPr>
                </a:pPr>
                <a:endParaRPr/>
              </a:p>
            </p:txBody>
          </p:sp>
          <p:sp>
            <p:nvSpPr>
              <p:cNvPr id="576" name="Shape 576"/>
              <p:cNvSpPr/>
              <p:nvPr/>
            </p:nvSpPr>
            <p:spPr>
              <a:xfrm>
                <a:off x="0" y="44331"/>
                <a:ext cx="7362895" cy="4001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2000">
                    <a:solidFill>
                      <a:srgbClr val="C00000"/>
                    </a:solidFill>
                  </a:defRPr>
                </a:lvl1pPr>
              </a:lstStyle>
              <a:p>
                <a:r>
                  <a:rPr dirty="0"/>
                  <a:t> Results of model selection	</a:t>
                </a:r>
              </a:p>
            </p:txBody>
          </p:sp>
        </p:grpSp>
        <p:grpSp>
          <p:nvGrpSpPr>
            <p:cNvPr id="580" name="Group 580"/>
            <p:cNvGrpSpPr/>
            <p:nvPr/>
          </p:nvGrpSpPr>
          <p:grpSpPr>
            <a:xfrm>
              <a:off x="-2" y="1087"/>
              <a:ext cx="2956443" cy="487681"/>
              <a:chOff x="-1" y="0"/>
              <a:chExt cx="2956442" cy="487680"/>
            </a:xfrm>
          </p:grpSpPr>
          <p:sp>
            <p:nvSpPr>
              <p:cNvPr id="578" name="Shape 578"/>
              <p:cNvSpPr/>
              <p:nvPr/>
            </p:nvSpPr>
            <p:spPr>
              <a:xfrm>
                <a:off x="-2" y="-1"/>
                <a:ext cx="2956444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53F3F"/>
              </a:solidFill>
              <a:ln w="12700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 cap="all" spc="150">
                    <a:solidFill>
                      <a:srgbClr val="FFB9B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579" name="Shape 579"/>
              <p:cNvSpPr/>
              <p:nvPr/>
            </p:nvSpPr>
            <p:spPr>
              <a:xfrm>
                <a:off x="-2" y="58419"/>
                <a:ext cx="2956443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800"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r>
                  <a:rPr dirty="0"/>
                  <a:t>   </a:t>
                </a:r>
                <a:r>
                  <a:rPr dirty="0">
                    <a:solidFill>
                      <a:srgbClr val="FFB9B9"/>
                    </a:solidFill>
                  </a:rPr>
                  <a:t>R</a:t>
                </a:r>
                <a:r>
                  <a:rPr lang="fr-FR" dirty="0">
                    <a:solidFill>
                      <a:srgbClr val="FFB9B9"/>
                    </a:solidFill>
                  </a:rPr>
                  <a:t>e</a:t>
                </a:r>
                <a:r>
                  <a:rPr dirty="0">
                    <a:solidFill>
                      <a:srgbClr val="FFB9B9"/>
                    </a:solidFill>
                  </a:rPr>
                  <a:t>sults</a:t>
                </a:r>
              </a:p>
            </p:txBody>
          </p:sp>
        </p:grpSp>
      </p:grpSp>
      <p:grpSp>
        <p:nvGrpSpPr>
          <p:cNvPr id="586" name="Group 586"/>
          <p:cNvGrpSpPr/>
          <p:nvPr/>
        </p:nvGrpSpPr>
        <p:grpSpPr>
          <a:xfrm>
            <a:off x="1781105" y="1689579"/>
            <a:ext cx="3317682" cy="2647351"/>
            <a:chOff x="0" y="0"/>
            <a:chExt cx="3317681" cy="2647350"/>
          </a:xfrm>
        </p:grpSpPr>
        <p:sp>
          <p:nvSpPr>
            <p:cNvPr id="582" name="Shape 582"/>
            <p:cNvSpPr/>
            <p:nvPr/>
          </p:nvSpPr>
          <p:spPr>
            <a:xfrm>
              <a:off x="0" y="0"/>
              <a:ext cx="2572279" cy="52580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>
                  <a:solidFill>
                    <a:srgbClr val="008B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CO</a:t>
              </a:r>
              <a:r>
                <a:rPr baseline="-25000" dirty="0"/>
                <a:t>2</a:t>
              </a:r>
              <a:r>
                <a:rPr dirty="0"/>
                <a:t>-dependent model</a:t>
              </a:r>
            </a:p>
            <a:p>
              <a:pPr>
                <a:defRPr>
                  <a:solidFill>
                    <a:srgbClr val="008B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26 families – 11%</a:t>
              </a:r>
            </a:p>
          </p:txBody>
        </p:sp>
        <p:sp>
          <p:nvSpPr>
            <p:cNvPr id="583" name="Shape 583"/>
            <p:cNvSpPr/>
            <p:nvPr/>
          </p:nvSpPr>
          <p:spPr>
            <a:xfrm>
              <a:off x="0" y="538845"/>
              <a:ext cx="331768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Temperature-dependent model</a:t>
              </a:r>
            </a:p>
            <a:p>
              <a:pPr>
                <a:defRPr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53 families – 2</a:t>
              </a:r>
              <a:r>
                <a:rPr lang="fr-FR" dirty="0"/>
                <a:t>3</a:t>
              </a:r>
              <a:r>
                <a:rPr dirty="0"/>
                <a:t>%</a:t>
              </a:r>
            </a:p>
          </p:txBody>
        </p:sp>
        <p:sp>
          <p:nvSpPr>
            <p:cNvPr id="584" name="Shape 584"/>
            <p:cNvSpPr/>
            <p:nvPr/>
          </p:nvSpPr>
          <p:spPr>
            <a:xfrm>
              <a:off x="0" y="1194463"/>
              <a:ext cx="29713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>
                  <a:solidFill>
                    <a:srgbClr val="2E75B6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Time-dependent model</a:t>
              </a:r>
            </a:p>
            <a:p>
              <a:pPr>
                <a:defRPr>
                  <a:solidFill>
                    <a:srgbClr val="2E75B6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6</a:t>
              </a:r>
              <a:r>
                <a:rPr lang="fr-FR" dirty="0"/>
                <a:t>2</a:t>
              </a:r>
              <a:r>
                <a:rPr dirty="0"/>
                <a:t> families – 27%</a:t>
              </a:r>
            </a:p>
          </p:txBody>
        </p:sp>
        <p:sp>
          <p:nvSpPr>
            <p:cNvPr id="585" name="Shape 585"/>
            <p:cNvSpPr/>
            <p:nvPr/>
          </p:nvSpPr>
          <p:spPr>
            <a:xfrm>
              <a:off x="0" y="2124132"/>
              <a:ext cx="2971311" cy="5232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Constant model</a:t>
              </a:r>
            </a:p>
            <a:p>
              <a:pPr>
                <a:defRPr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9</a:t>
              </a:r>
              <a:r>
                <a:rPr lang="fr-FR" dirty="0"/>
                <a:t>1</a:t>
              </a:r>
              <a:r>
                <a:rPr dirty="0"/>
                <a:t> families – </a:t>
              </a:r>
              <a:r>
                <a:rPr lang="fr-FR" dirty="0"/>
                <a:t>39</a:t>
              </a:r>
              <a:r>
                <a:rPr dirty="0"/>
                <a:t>%</a:t>
              </a:r>
            </a:p>
          </p:txBody>
        </p:sp>
      </p:grpSp>
      <p:pic>
        <p:nvPicPr>
          <p:cNvPr id="587" name="image29.png"/>
          <p:cNvPicPr>
            <a:picLocks noChangeAspect="1"/>
          </p:cNvPicPr>
          <p:nvPr/>
        </p:nvPicPr>
        <p:blipFill>
          <a:blip r:embed="rId2">
            <a:extLst/>
          </a:blip>
          <a:srcRect l="2781" t="6436" r="75598" b="11208"/>
          <a:stretch>
            <a:fillRect/>
          </a:stretch>
        </p:blipFill>
        <p:spPr>
          <a:xfrm>
            <a:off x="302233" y="1507226"/>
            <a:ext cx="1422779" cy="3302647"/>
          </a:xfrm>
          <a:prstGeom prst="rect">
            <a:avLst/>
          </a:prstGeom>
          <a:ln w="12700">
            <a:miter lim="400000"/>
          </a:ln>
        </p:spPr>
      </p:pic>
      <p:sp>
        <p:nvSpPr>
          <p:cNvPr id="588" name="Shape 588"/>
          <p:cNvSpPr/>
          <p:nvPr/>
        </p:nvSpPr>
        <p:spPr>
          <a:xfrm>
            <a:off x="841022" y="1381801"/>
            <a:ext cx="816487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dirty="0"/>
              <a:t>N = 232</a:t>
            </a:r>
          </a:p>
        </p:txBody>
      </p:sp>
      <p:sp>
        <p:nvSpPr>
          <p:cNvPr id="589" name="Shape 589"/>
          <p:cNvSpPr/>
          <p:nvPr/>
        </p:nvSpPr>
        <p:spPr>
          <a:xfrm>
            <a:off x="2338191" y="721961"/>
            <a:ext cx="4467618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Overall results for the 232 families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roup 595"/>
          <p:cNvGrpSpPr/>
          <p:nvPr/>
        </p:nvGrpSpPr>
        <p:grpSpPr>
          <a:xfrm>
            <a:off x="2283047" y="1507226"/>
            <a:ext cx="5031645" cy="3302648"/>
            <a:chOff x="0" y="0"/>
            <a:chExt cx="5031644" cy="3302646"/>
          </a:xfrm>
        </p:grpSpPr>
        <p:pic>
          <p:nvPicPr>
            <p:cNvPr id="593" name="image29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4581" t="6436" r="5845" b="11208"/>
            <a:stretch>
              <a:fillRect/>
            </a:stretch>
          </p:blipFill>
          <p:spPr>
            <a:xfrm>
              <a:off x="453295" y="-1"/>
              <a:ext cx="4578350" cy="3302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4" name="image29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2781" t="6436" r="90330" b="11208"/>
            <a:stretch>
              <a:fillRect/>
            </a:stretch>
          </p:blipFill>
          <p:spPr>
            <a:xfrm>
              <a:off x="0" y="-1"/>
              <a:ext cx="453296" cy="330264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591" name="Shape 591"/>
          <p:cNvSpPr/>
          <p:nvPr/>
        </p:nvSpPr>
        <p:spPr>
          <a:xfrm>
            <a:off x="2338191" y="721961"/>
            <a:ext cx="4467618" cy="3802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91424" tIns="91424" rIns="91424" bIns="91424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dirty="0"/>
              <a:t>Overall results for the 232 families</a:t>
            </a:r>
          </a:p>
        </p:txBody>
      </p:sp>
      <p:pic>
        <p:nvPicPr>
          <p:cNvPr id="592" name="image29.png"/>
          <p:cNvPicPr>
            <a:picLocks noChangeAspect="1"/>
          </p:cNvPicPr>
          <p:nvPr/>
        </p:nvPicPr>
        <p:blipFill>
          <a:blip r:embed="rId2">
            <a:extLst/>
          </a:blip>
          <a:srcRect l="2781" t="6436" r="75598" b="11208"/>
          <a:stretch>
            <a:fillRect/>
          </a:stretch>
        </p:blipFill>
        <p:spPr>
          <a:xfrm>
            <a:off x="302233" y="1507226"/>
            <a:ext cx="1422779" cy="33026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01" name="Group 601"/>
          <p:cNvGrpSpPr/>
          <p:nvPr/>
        </p:nvGrpSpPr>
        <p:grpSpPr>
          <a:xfrm>
            <a:off x="2956442" y="1357350"/>
            <a:ext cx="4214325" cy="311624"/>
            <a:chOff x="0" y="0"/>
            <a:chExt cx="4214323" cy="311623"/>
          </a:xfrm>
        </p:grpSpPr>
        <p:pic>
          <p:nvPicPr>
            <p:cNvPr id="596" name="image30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" y="26089"/>
              <a:ext cx="322650" cy="28553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7" name="image31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b="13200"/>
            <a:stretch>
              <a:fillRect/>
            </a:stretch>
          </p:blipFill>
          <p:spPr>
            <a:xfrm>
              <a:off x="886586" y="42516"/>
              <a:ext cx="460326" cy="235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8" name="image3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765946" y="50808"/>
              <a:ext cx="440950" cy="219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599" name="image33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2751011" y="0"/>
              <a:ext cx="460332" cy="27850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00" name="image34.png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530972" y="42517"/>
              <a:ext cx="683352" cy="23598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02" name="Shape 602"/>
          <p:cNvSpPr/>
          <p:nvPr/>
        </p:nvSpPr>
        <p:spPr>
          <a:xfrm>
            <a:off x="1914768" y="2805721"/>
            <a:ext cx="368277" cy="4142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9E5BE"/>
          </a:solidFill>
          <a:ln w="12700">
            <a:solidFill>
              <a:srgbClr val="548235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3" name="Shape 603"/>
          <p:cNvSpPr/>
          <p:nvPr/>
        </p:nvSpPr>
        <p:spPr>
          <a:xfrm>
            <a:off x="7470384" y="1777435"/>
            <a:ext cx="1378382" cy="13388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solidFill>
              <a:schemeClr val="bg2"/>
            </a:solidFill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/>
          <a:p>
            <a:pPr>
              <a:defRPr sz="1200" b="1">
                <a:solidFill>
                  <a:srgbClr val="008B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CO</a:t>
            </a:r>
            <a:r>
              <a:rPr baseline="-25000" dirty="0"/>
              <a:t>2</a:t>
            </a:r>
            <a:r>
              <a:rPr dirty="0"/>
              <a:t>-dependent</a:t>
            </a:r>
            <a:endParaRPr lang="fr-FR" dirty="0"/>
          </a:p>
          <a:p>
            <a:pPr>
              <a:defRPr sz="1200" b="1">
                <a:solidFill>
                  <a:srgbClr val="008B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lang="fr-FR" dirty="0"/>
          </a:p>
          <a:p>
            <a:pPr>
              <a:defRPr sz="1200" b="1">
                <a:solidFill>
                  <a:srgbClr val="008B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sz="1100" b="1" dirty="0">
                <a:solidFill>
                  <a:srgbClr val="FF0000"/>
                </a:solidFill>
                <a:sym typeface="Arial"/>
              </a:rPr>
              <a:t>T°-dependent</a:t>
            </a:r>
          </a:p>
          <a:p>
            <a:pPr>
              <a:defRPr sz="1200" b="1">
                <a:solidFill>
                  <a:srgbClr val="008B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lang="fr-FR" dirty="0"/>
          </a:p>
          <a:p>
            <a:pPr>
              <a:defRPr sz="1200" b="1">
                <a:solidFill>
                  <a:srgbClr val="008B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sz="1100" b="1" dirty="0">
                <a:solidFill>
                  <a:srgbClr val="0070C0"/>
                </a:solidFill>
                <a:sym typeface="Arial"/>
              </a:rPr>
              <a:t>Time-dependent</a:t>
            </a:r>
          </a:p>
          <a:p>
            <a:pPr>
              <a:defRPr sz="1200" b="1">
                <a:solidFill>
                  <a:srgbClr val="008B00"/>
                </a:solidFill>
                <a:latin typeface="+mj-lt"/>
                <a:ea typeface="+mj-ea"/>
                <a:cs typeface="+mj-cs"/>
                <a:sym typeface="Arial"/>
              </a:defRPr>
            </a:pPr>
            <a:endParaRPr lang="fr-FR" dirty="0"/>
          </a:p>
          <a:p>
            <a:pPr>
              <a:defRPr sz="1200" b="1">
                <a:solidFill>
                  <a:srgbClr val="008B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en-US" sz="1100" b="1" dirty="0">
                <a:solidFill>
                  <a:srgbClr val="848B91"/>
                </a:solidFill>
                <a:sym typeface="Arial"/>
              </a:rPr>
              <a:t>Constant</a:t>
            </a:r>
          </a:p>
        </p:txBody>
      </p:sp>
      <p:sp>
        <p:nvSpPr>
          <p:cNvPr id="604" name="Shape 604"/>
          <p:cNvSpPr/>
          <p:nvPr/>
        </p:nvSpPr>
        <p:spPr>
          <a:xfrm>
            <a:off x="7340411" y="2104010"/>
            <a:ext cx="1829313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 b="1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endParaRPr dirty="0"/>
          </a:p>
        </p:txBody>
      </p:sp>
      <p:sp>
        <p:nvSpPr>
          <p:cNvPr id="605" name="Shape 605"/>
          <p:cNvSpPr/>
          <p:nvPr/>
        </p:nvSpPr>
        <p:spPr>
          <a:xfrm>
            <a:off x="7340411" y="2634392"/>
            <a:ext cx="163833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 b="1">
                <a:solidFill>
                  <a:srgbClr val="2E75B6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endParaRPr dirty="0"/>
          </a:p>
        </p:txBody>
      </p:sp>
      <p:sp>
        <p:nvSpPr>
          <p:cNvPr id="606" name="Shape 606"/>
          <p:cNvSpPr/>
          <p:nvPr/>
        </p:nvSpPr>
        <p:spPr>
          <a:xfrm>
            <a:off x="7340410" y="3137592"/>
            <a:ext cx="1638331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t">
            <a:spAutoFit/>
          </a:bodyPr>
          <a:lstStyle>
            <a:lvl1pPr>
              <a:defRPr sz="1200" b="1">
                <a:solidFill>
                  <a:srgbClr val="80808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endParaRPr dirty="0"/>
          </a:p>
        </p:txBody>
      </p:sp>
      <p:sp>
        <p:nvSpPr>
          <p:cNvPr id="608" name="Shape 608"/>
          <p:cNvSpPr/>
          <p:nvPr/>
        </p:nvSpPr>
        <p:spPr>
          <a:xfrm>
            <a:off x="2736342" y="4657726"/>
            <a:ext cx="81648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N = 15</a:t>
            </a:r>
          </a:p>
        </p:txBody>
      </p:sp>
      <p:sp>
        <p:nvSpPr>
          <p:cNvPr id="609" name="Shape 609"/>
          <p:cNvSpPr/>
          <p:nvPr/>
        </p:nvSpPr>
        <p:spPr>
          <a:xfrm>
            <a:off x="3718074" y="4657726"/>
            <a:ext cx="81648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N = 14</a:t>
            </a:r>
          </a:p>
        </p:txBody>
      </p:sp>
      <p:sp>
        <p:nvSpPr>
          <p:cNvPr id="610" name="Shape 610"/>
          <p:cNvSpPr/>
          <p:nvPr/>
        </p:nvSpPr>
        <p:spPr>
          <a:xfrm>
            <a:off x="4540601" y="4655984"/>
            <a:ext cx="87865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algn="ctr"/>
            <a:r>
              <a:rPr dirty="0"/>
              <a:t>N = 7</a:t>
            </a:r>
          </a:p>
        </p:txBody>
      </p:sp>
      <p:sp>
        <p:nvSpPr>
          <p:cNvPr id="611" name="Shape 611"/>
          <p:cNvSpPr/>
          <p:nvPr/>
        </p:nvSpPr>
        <p:spPr>
          <a:xfrm>
            <a:off x="5498293" y="4663985"/>
            <a:ext cx="87865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dirty="0"/>
              <a:t>N = 129</a:t>
            </a:r>
          </a:p>
        </p:txBody>
      </p:sp>
      <p:sp>
        <p:nvSpPr>
          <p:cNvPr id="612" name="Shape 612"/>
          <p:cNvSpPr/>
          <p:nvPr/>
        </p:nvSpPr>
        <p:spPr>
          <a:xfrm>
            <a:off x="6461757" y="4663985"/>
            <a:ext cx="87865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N = 66</a:t>
            </a:r>
          </a:p>
        </p:txBody>
      </p:sp>
      <p:sp>
        <p:nvSpPr>
          <p:cNvPr id="613" name="Shape 613"/>
          <p:cNvSpPr/>
          <p:nvPr/>
        </p:nvSpPr>
        <p:spPr>
          <a:xfrm>
            <a:off x="1781107" y="-1088"/>
            <a:ext cx="7362896" cy="4887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"/>
                </a:moveTo>
                <a:lnTo>
                  <a:pt x="21600" y="0"/>
                </a:lnTo>
                <a:cubicBezTo>
                  <a:pt x="21597" y="7072"/>
                  <a:pt x="21595" y="14528"/>
                  <a:pt x="21592" y="21600"/>
                </a:cubicBezTo>
                <a:lnTo>
                  <a:pt x="0" y="21600"/>
                </a:lnTo>
                <a:lnTo>
                  <a:pt x="0" y="48"/>
                </a:lnTo>
                <a:close/>
              </a:path>
            </a:pathLst>
          </a:custGeom>
          <a:solidFill>
            <a:srgbClr val="FFB9B9"/>
          </a:solidFill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r">
              <a:defRPr sz="2000">
                <a:solidFill>
                  <a:srgbClr val="C00000"/>
                </a:solidFill>
              </a:defRPr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-4" y="0"/>
            <a:ext cx="2956446" cy="4876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1688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E53F3F"/>
          </a:solidFill>
          <a:ln w="12700" cap="flat">
            <a:solidFill>
              <a:srgbClr val="C00000"/>
            </a:solidFill>
            <a:prstDash val="solid"/>
            <a:miter lim="8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 sz="1800" cap="all" spc="150">
                <a:solidFill>
                  <a:srgbClr val="FFB9B9"/>
                </a:solidFill>
                <a:latin typeface="Impact"/>
                <a:ea typeface="Impact"/>
                <a:cs typeface="Impact"/>
                <a:sym typeface="Impact"/>
              </a:defRPr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864740" y="4655984"/>
            <a:ext cx="81648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N = 232</a:t>
            </a:r>
          </a:p>
        </p:txBody>
      </p:sp>
      <p:sp>
        <p:nvSpPr>
          <p:cNvPr id="32" name="Shape 579"/>
          <p:cNvSpPr/>
          <p:nvPr/>
        </p:nvSpPr>
        <p:spPr>
          <a:xfrm>
            <a:off x="-5" y="58418"/>
            <a:ext cx="2956444" cy="3708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/>
          <a:p>
            <a:pPr>
              <a:defRPr sz="1800" cap="all" spc="150">
                <a:solidFill>
                  <a:srgbClr val="E2F0D9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rPr dirty="0"/>
              <a:t>   </a:t>
            </a:r>
            <a:r>
              <a:rPr dirty="0">
                <a:solidFill>
                  <a:srgbClr val="FFB9B9"/>
                </a:solidFill>
              </a:rPr>
              <a:t>R</a:t>
            </a:r>
            <a:r>
              <a:rPr lang="fr-FR" dirty="0">
                <a:solidFill>
                  <a:srgbClr val="FFB9B9"/>
                </a:solidFill>
              </a:rPr>
              <a:t>e</a:t>
            </a:r>
            <a:r>
              <a:rPr dirty="0">
                <a:solidFill>
                  <a:srgbClr val="FFB9B9"/>
                </a:solidFill>
              </a:rPr>
              <a:t>sults</a:t>
            </a:r>
          </a:p>
        </p:txBody>
      </p:sp>
      <p:sp>
        <p:nvSpPr>
          <p:cNvPr id="34" name="Shape 576">
            <a:extLst>
              <a:ext uri="{FF2B5EF4-FFF2-40B4-BE49-F238E27FC236}">
                <a16:creationId xmlns:a16="http://schemas.microsoft.com/office/drawing/2014/main" id="{5B6BAB61-8C22-F64F-9F1F-BAC7F1E40C0A}"/>
              </a:ext>
            </a:extLst>
          </p:cNvPr>
          <p:cNvSpPr/>
          <p:nvPr/>
        </p:nvSpPr>
        <p:spPr>
          <a:xfrm>
            <a:off x="1781104" y="43243"/>
            <a:ext cx="7362897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>
            <a:lvl1pPr algn="r">
              <a:defRPr sz="2000">
                <a:solidFill>
                  <a:srgbClr val="C00000"/>
                </a:solidFill>
              </a:defRPr>
            </a:lvl1pPr>
          </a:lstStyle>
          <a:p>
            <a:r>
              <a:rPr dirty="0"/>
              <a:t> Results of model selection	</a:t>
            </a:r>
          </a:p>
        </p:txBody>
      </p:sp>
      <p:pic>
        <p:nvPicPr>
          <p:cNvPr id="35" name="image29.png">
            <a:extLst>
              <a:ext uri="{FF2B5EF4-FFF2-40B4-BE49-F238E27FC236}">
                <a16:creationId xmlns:a16="http://schemas.microsoft.com/office/drawing/2014/main" id="{84D69A06-9710-B140-9C3D-CB689138A5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52446" t="21726" r="34479" b="16346"/>
          <a:stretch/>
        </p:blipFill>
        <p:spPr>
          <a:xfrm>
            <a:off x="4572000" y="1777435"/>
            <a:ext cx="860441" cy="2826611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A7180CD-3179-6748-B1AE-6B123BDE9271}"/>
              </a:ext>
            </a:extLst>
          </p:cNvPr>
          <p:cNvSpPr/>
          <p:nvPr/>
        </p:nvSpPr>
        <p:spPr>
          <a:xfrm>
            <a:off x="7340410" y="4020865"/>
            <a:ext cx="727225" cy="538611"/>
          </a:xfrm>
          <a:prstGeom prst="rect">
            <a:avLst/>
          </a:prstGeom>
          <a:solidFill>
            <a:srgbClr val="008B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6E1BDD-24BA-F543-BD7B-46675E652E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576" y="3704171"/>
            <a:ext cx="486891" cy="230132"/>
          </a:xfrm>
          <a:prstGeom prst="rect">
            <a:avLst/>
          </a:prstGeom>
        </p:spPr>
      </p:pic>
      <p:sp>
        <p:nvSpPr>
          <p:cNvPr id="39" name="Shape 610">
            <a:extLst>
              <a:ext uri="{FF2B5EF4-FFF2-40B4-BE49-F238E27FC236}">
                <a16:creationId xmlns:a16="http://schemas.microsoft.com/office/drawing/2014/main" id="{0EFC4ACB-E92E-FA45-BC42-5617174C32FE}"/>
              </a:ext>
            </a:extLst>
          </p:cNvPr>
          <p:cNvSpPr/>
          <p:nvPr/>
        </p:nvSpPr>
        <p:spPr>
          <a:xfrm>
            <a:off x="7223512" y="4651973"/>
            <a:ext cx="878653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i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algn="ctr"/>
            <a:r>
              <a:rPr dirty="0"/>
              <a:t>N = </a:t>
            </a:r>
            <a:r>
              <a:rPr lang="fr-FR" dirty="0"/>
              <a:t>1</a:t>
            </a:r>
            <a:endParaRPr dirty="0"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3" name="Group 743"/>
          <p:cNvGrpSpPr/>
          <p:nvPr/>
        </p:nvGrpSpPr>
        <p:grpSpPr>
          <a:xfrm>
            <a:off x="-2" y="-1088"/>
            <a:ext cx="9144004" cy="488768"/>
            <a:chOff x="0" y="0"/>
            <a:chExt cx="9144003" cy="488767"/>
          </a:xfrm>
        </p:grpSpPr>
        <p:sp>
          <p:nvSpPr>
            <p:cNvPr id="739" name="Shape 739"/>
            <p:cNvSpPr/>
            <p:nvPr/>
          </p:nvSpPr>
          <p:spPr>
            <a:xfrm>
              <a:off x="1737362" y="0"/>
              <a:ext cx="7406641" cy="48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21600" y="0"/>
                  </a:lnTo>
                  <a:cubicBezTo>
                    <a:pt x="21597" y="7072"/>
                    <a:pt x="21595" y="14528"/>
                    <a:pt x="21592" y="21600"/>
                  </a:cubicBezTo>
                  <a:lnTo>
                    <a:pt x="0" y="2160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E699"/>
            </a:solidFill>
            <a:ln w="12700" cap="flat">
              <a:solidFill>
                <a:srgbClr val="C55A1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800">
                  <a:solidFill>
                    <a:srgbClr val="C55A11"/>
                  </a:solidFill>
                </a:defRPr>
              </a:pPr>
              <a:endParaRPr/>
            </a:p>
          </p:txBody>
        </p:sp>
        <p:grpSp>
          <p:nvGrpSpPr>
            <p:cNvPr id="742" name="Group 742"/>
            <p:cNvGrpSpPr/>
            <p:nvPr/>
          </p:nvGrpSpPr>
          <p:grpSpPr>
            <a:xfrm>
              <a:off x="-1" y="1087"/>
              <a:ext cx="2956443" cy="487681"/>
              <a:chOff x="0" y="0"/>
              <a:chExt cx="2956442" cy="487680"/>
            </a:xfrm>
          </p:grpSpPr>
          <p:sp>
            <p:nvSpPr>
              <p:cNvPr id="740" name="Shape 740"/>
              <p:cNvSpPr/>
              <p:nvPr/>
            </p:nvSpPr>
            <p:spPr>
              <a:xfrm>
                <a:off x="-1" y="-1"/>
                <a:ext cx="2956443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305"/>
              </a:solidFill>
              <a:ln w="12700" cap="flat">
                <a:solidFill>
                  <a:srgbClr val="C55A1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 cap="all" spc="150">
                    <a:solidFill>
                      <a:srgbClr val="FFE69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741" name="Shape 741"/>
              <p:cNvSpPr/>
              <p:nvPr/>
            </p:nvSpPr>
            <p:spPr>
              <a:xfrm>
                <a:off x="-1" y="58419"/>
                <a:ext cx="2956443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800"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r>
                  <a:t>   </a:t>
                </a:r>
                <a:r>
                  <a:rPr>
                    <a:solidFill>
                      <a:srgbClr val="FFE699"/>
                    </a:solidFill>
                  </a:rPr>
                  <a:t>Discussion</a:t>
                </a:r>
              </a:p>
            </p:txBody>
          </p:sp>
        </p:grpSp>
      </p:grpSp>
      <p:pic>
        <p:nvPicPr>
          <p:cNvPr id="744" name="image29.png"/>
          <p:cNvPicPr>
            <a:picLocks noChangeAspect="1"/>
          </p:cNvPicPr>
          <p:nvPr/>
        </p:nvPicPr>
        <p:blipFill>
          <a:blip r:embed="rId2">
            <a:extLst/>
          </a:blip>
          <a:srcRect l="2781" t="6436" r="75598" b="11207"/>
          <a:stretch>
            <a:fillRect/>
          </a:stretch>
        </p:blipFill>
        <p:spPr>
          <a:xfrm>
            <a:off x="403833" y="827725"/>
            <a:ext cx="1604721" cy="3724982"/>
          </a:xfrm>
          <a:prstGeom prst="rect">
            <a:avLst/>
          </a:prstGeom>
          <a:ln w="12700">
            <a:miter lim="400000"/>
          </a:ln>
        </p:spPr>
      </p:pic>
      <p:sp>
        <p:nvSpPr>
          <p:cNvPr id="745" name="Shape 745"/>
          <p:cNvSpPr/>
          <p:nvPr/>
        </p:nvSpPr>
        <p:spPr>
          <a:xfrm>
            <a:off x="2064129" y="1141481"/>
            <a:ext cx="257041" cy="1062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835"/>
                  <a:pt x="10800" y="1865"/>
                </a:cubicBezTo>
                <a:lnTo>
                  <a:pt x="10800" y="9253"/>
                </a:lnTo>
                <a:cubicBezTo>
                  <a:pt x="10800" y="10283"/>
                  <a:pt x="15635" y="11118"/>
                  <a:pt x="21600" y="11118"/>
                </a:cubicBezTo>
                <a:cubicBezTo>
                  <a:pt x="15635" y="11118"/>
                  <a:pt x="10800" y="11953"/>
                  <a:pt x="10800" y="12982"/>
                </a:cubicBezTo>
                <a:lnTo>
                  <a:pt x="10800" y="19735"/>
                </a:lnTo>
                <a:cubicBezTo>
                  <a:pt x="10800" y="20765"/>
                  <a:pt x="5965" y="21600"/>
                  <a:pt x="0" y="21600"/>
                </a:cubicBezTo>
              </a:path>
            </a:pathLst>
          </a:custGeom>
          <a:ln w="28575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/>
            <a:endParaRPr/>
          </a:p>
        </p:txBody>
      </p:sp>
      <p:sp>
        <p:nvSpPr>
          <p:cNvPr id="746" name="Shape 746"/>
          <p:cNvSpPr/>
          <p:nvPr/>
        </p:nvSpPr>
        <p:spPr>
          <a:xfrm>
            <a:off x="2737945" y="1250267"/>
            <a:ext cx="6541476" cy="525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3</a:t>
            </a:r>
            <a:r>
              <a:rPr lang="fr-FR" dirty="0"/>
              <a:t>4</a:t>
            </a:r>
            <a:r>
              <a:rPr dirty="0"/>
              <a:t>% of families</a:t>
            </a:r>
            <a:r>
              <a:rPr b="0" dirty="0"/>
              <a:t>: speciation rate variations best explained by climatic variations (CO</a:t>
            </a:r>
            <a:r>
              <a:rPr b="0" baseline="-25000" dirty="0"/>
              <a:t>2</a:t>
            </a:r>
            <a:r>
              <a:rPr b="0" dirty="0"/>
              <a:t> &amp; temperature)</a:t>
            </a:r>
          </a:p>
        </p:txBody>
      </p:sp>
      <p:grpSp>
        <p:nvGrpSpPr>
          <p:cNvPr id="755" name="Group 755"/>
          <p:cNvGrpSpPr/>
          <p:nvPr/>
        </p:nvGrpSpPr>
        <p:grpSpPr>
          <a:xfrm>
            <a:off x="2620713" y="2195727"/>
            <a:ext cx="6257567" cy="2444006"/>
            <a:chOff x="-1" y="-1"/>
            <a:chExt cx="6257566" cy="2444005"/>
          </a:xfrm>
        </p:grpSpPr>
        <p:grpSp>
          <p:nvGrpSpPr>
            <p:cNvPr id="753" name="Group 753"/>
            <p:cNvGrpSpPr/>
            <p:nvPr/>
          </p:nvGrpSpPr>
          <p:grpSpPr>
            <a:xfrm>
              <a:off x="192825" y="86406"/>
              <a:ext cx="6064740" cy="2123966"/>
              <a:chOff x="0" y="0"/>
              <a:chExt cx="6064738" cy="2123965"/>
            </a:xfrm>
          </p:grpSpPr>
          <p:pic>
            <p:nvPicPr>
              <p:cNvPr id="747" name="image43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2614503" y="596869"/>
                <a:ext cx="1476679" cy="1091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8" name="image44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1754603" y="596869"/>
                <a:ext cx="859901" cy="1091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49" name="image45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77926" y="596869"/>
                <a:ext cx="1476679" cy="1091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0" name="Shape 750"/>
              <p:cNvSpPr/>
              <p:nvPr/>
            </p:nvSpPr>
            <p:spPr>
              <a:xfrm>
                <a:off x="277926" y="1816190"/>
                <a:ext cx="5508885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pPr algn="ctr"/>
                <a:r>
                  <a:rPr lang="fr-FR" dirty="0"/>
                  <a:t>Signal </a:t>
                </a:r>
                <a:r>
                  <a:rPr lang="fr-FR" dirty="0" err="1"/>
                  <a:t>found</a:t>
                </a:r>
                <a:r>
                  <a:rPr lang="fr-FR" dirty="0"/>
                  <a:t> in the 6 main clades of living </a:t>
                </a:r>
                <a:r>
                  <a:rPr lang="fr-FR" dirty="0" err="1"/>
                  <a:t>tetrapods</a:t>
                </a:r>
                <a:endParaRPr lang="fr-FR" dirty="0"/>
              </a:p>
            </p:txBody>
          </p:sp>
          <p:pic>
            <p:nvPicPr>
              <p:cNvPr id="751" name="image46.jpe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091182" y="596869"/>
                <a:ext cx="1637926" cy="109195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52" name="Shape 752"/>
              <p:cNvSpPr/>
              <p:nvPr/>
            </p:nvSpPr>
            <p:spPr>
              <a:xfrm>
                <a:off x="0" y="0"/>
                <a:ext cx="6064738" cy="33855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 b="1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r>
                  <a:rPr dirty="0"/>
                  <a:t>1 - Signal of </a:t>
                </a:r>
                <a:r>
                  <a:rPr sz="1600" dirty="0"/>
                  <a:t>climate</a:t>
                </a:r>
                <a:r>
                  <a:rPr dirty="0"/>
                  <a:t> : rule or exception ?</a:t>
                </a:r>
              </a:p>
            </p:txBody>
          </p:sp>
        </p:grpSp>
        <p:sp>
          <p:nvSpPr>
            <p:cNvPr id="754" name="Shape 754"/>
            <p:cNvSpPr/>
            <p:nvPr/>
          </p:nvSpPr>
          <p:spPr>
            <a:xfrm>
              <a:off x="-1" y="-1"/>
              <a:ext cx="6257565" cy="2444005"/>
            </a:xfrm>
            <a:prstGeom prst="rect">
              <a:avLst/>
            </a:prstGeom>
            <a:noFill/>
            <a:ln w="1905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077" y="1381776"/>
            <a:ext cx="3704494" cy="3071718"/>
          </a:xfrm>
          <a:prstGeom prst="rect">
            <a:avLst/>
          </a:prstGeom>
          <a:ln w="12700">
            <a:miter lim="400000"/>
          </a:ln>
        </p:spPr>
      </p:pic>
      <p:pic>
        <p:nvPicPr>
          <p:cNvPr id="720" name="image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61861" y="1439728"/>
            <a:ext cx="3727940" cy="30456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3D882EC-13D4-2B4B-922F-999B1773877E}"/>
              </a:ext>
            </a:extLst>
          </p:cNvPr>
          <p:cNvGrpSpPr/>
          <p:nvPr/>
        </p:nvGrpSpPr>
        <p:grpSpPr>
          <a:xfrm>
            <a:off x="6605640" y="4592943"/>
            <a:ext cx="911398" cy="481318"/>
            <a:chOff x="4175861" y="4573403"/>
            <a:chExt cx="911398" cy="481318"/>
          </a:xfrm>
        </p:grpSpPr>
        <p:grpSp>
          <p:nvGrpSpPr>
            <p:cNvPr id="708" name="Group 708"/>
            <p:cNvGrpSpPr/>
            <p:nvPr/>
          </p:nvGrpSpPr>
          <p:grpSpPr>
            <a:xfrm>
              <a:off x="4175861" y="4573403"/>
              <a:ext cx="911398" cy="481318"/>
              <a:chOff x="-1" y="4"/>
              <a:chExt cx="911397" cy="481316"/>
            </a:xfrm>
          </p:grpSpPr>
          <p:sp>
            <p:nvSpPr>
              <p:cNvPr id="706" name="Shape 706"/>
              <p:cNvSpPr/>
              <p:nvPr/>
            </p:nvSpPr>
            <p:spPr>
              <a:xfrm>
                <a:off x="-1" y="4"/>
                <a:ext cx="911397" cy="481316"/>
              </a:xfrm>
              <a:prstGeom prst="rect">
                <a:avLst/>
              </a:prstGeom>
              <a:solidFill>
                <a:srgbClr val="2E75B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latin typeface="+mj-lt"/>
                    <a:ea typeface="+mj-ea"/>
                    <a:cs typeface="+mj-cs"/>
                    <a:sym typeface="Arial"/>
                  </a:defRPr>
                </a:pPr>
                <a:endParaRPr/>
              </a:p>
            </p:txBody>
          </p:sp>
          <p:sp>
            <p:nvSpPr>
              <p:cNvPr id="707" name="Shape 707"/>
              <p:cNvSpPr/>
              <p:nvPr/>
            </p:nvSpPr>
            <p:spPr>
              <a:xfrm>
                <a:off x="-1" y="29464"/>
                <a:ext cx="911397" cy="4420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91424" tIns="91424" rIns="91424" bIns="91424" numCol="1" anchor="ctr">
                <a:spAutoFit/>
              </a:bodyPr>
              <a:lstStyle>
                <a:lvl1pPr algn="r">
                  <a:defRPr sz="1800">
                    <a:latin typeface="+mj-lt"/>
                    <a:ea typeface="+mj-ea"/>
                    <a:cs typeface="+mj-cs"/>
                    <a:sym typeface="Arial"/>
                  </a:defRPr>
                </a:lvl1pPr>
              </a:lstStyle>
              <a:p>
                <a:r>
                  <a:rPr dirty="0"/>
                  <a:t>1</a:t>
                </a:r>
              </a:p>
            </p:txBody>
          </p:sp>
        </p:grpSp>
        <p:pic>
          <p:nvPicPr>
            <p:cNvPr id="721" name="image42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4303831" y="4719456"/>
              <a:ext cx="457718" cy="222434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722" name="image37.png"/>
          <p:cNvPicPr>
            <a:picLocks noChangeAspect="1"/>
          </p:cNvPicPr>
          <p:nvPr/>
        </p:nvPicPr>
        <p:blipFill>
          <a:blip r:embed="rId6">
            <a:extLst/>
          </a:blip>
          <a:srcRect t="24640" r="515" b="59779"/>
          <a:stretch>
            <a:fillRect/>
          </a:stretch>
        </p:blipFill>
        <p:spPr>
          <a:xfrm>
            <a:off x="35530" y="958585"/>
            <a:ext cx="9067349" cy="468925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Shape 723"/>
          <p:cNvSpPr/>
          <p:nvPr/>
        </p:nvSpPr>
        <p:spPr>
          <a:xfrm>
            <a:off x="8407559" y="4205294"/>
            <a:ext cx="80053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Time (Mya)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724" name="Shape 724"/>
          <p:cNvSpPr/>
          <p:nvPr/>
        </p:nvSpPr>
        <p:spPr>
          <a:xfrm rot="16200000">
            <a:off x="-172436" y="2603552"/>
            <a:ext cx="97212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Spéciation (λ)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725" name="Shape 725"/>
          <p:cNvSpPr/>
          <p:nvPr/>
        </p:nvSpPr>
        <p:spPr>
          <a:xfrm rot="16200000">
            <a:off x="4005581" y="2603552"/>
            <a:ext cx="97211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Spéciation (λ)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726" name="Shape 726"/>
          <p:cNvSpPr/>
          <p:nvPr/>
        </p:nvSpPr>
        <p:spPr>
          <a:xfrm>
            <a:off x="4184608" y="4205294"/>
            <a:ext cx="80053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Time (Mya)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727" name="Shape 727"/>
          <p:cNvSpPr/>
          <p:nvPr/>
        </p:nvSpPr>
        <p:spPr>
          <a:xfrm>
            <a:off x="2249941" y="1034117"/>
            <a:ext cx="62041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48 %</a:t>
            </a:r>
          </a:p>
        </p:txBody>
      </p:sp>
      <p:sp>
        <p:nvSpPr>
          <p:cNvPr id="728" name="Shape 728"/>
          <p:cNvSpPr/>
          <p:nvPr/>
        </p:nvSpPr>
        <p:spPr>
          <a:xfrm>
            <a:off x="6543567" y="1022031"/>
            <a:ext cx="62041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52 %</a:t>
            </a:r>
          </a:p>
        </p:txBody>
      </p:sp>
      <p:grpSp>
        <p:nvGrpSpPr>
          <p:cNvPr id="735" name="Group 735"/>
          <p:cNvGrpSpPr/>
          <p:nvPr/>
        </p:nvGrpSpPr>
        <p:grpSpPr>
          <a:xfrm>
            <a:off x="-5" y="-1088"/>
            <a:ext cx="9144009" cy="488770"/>
            <a:chOff x="-3" y="0"/>
            <a:chExt cx="9144008" cy="488769"/>
          </a:xfrm>
        </p:grpSpPr>
        <p:grpSp>
          <p:nvGrpSpPr>
            <p:cNvPr id="731" name="Group 731"/>
            <p:cNvGrpSpPr/>
            <p:nvPr/>
          </p:nvGrpSpPr>
          <p:grpSpPr>
            <a:xfrm>
              <a:off x="1781108" y="0"/>
              <a:ext cx="7362897" cy="488769"/>
              <a:chOff x="0" y="0"/>
              <a:chExt cx="7362895" cy="488768"/>
            </a:xfrm>
          </p:grpSpPr>
          <p:sp>
            <p:nvSpPr>
              <p:cNvPr id="729" name="Shape 729"/>
              <p:cNvSpPr/>
              <p:nvPr/>
            </p:nvSpPr>
            <p:spPr>
              <a:xfrm>
                <a:off x="0" y="0"/>
                <a:ext cx="7362895" cy="488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8"/>
                    </a:moveTo>
                    <a:lnTo>
                      <a:pt x="21600" y="0"/>
                    </a:lnTo>
                    <a:cubicBezTo>
                      <a:pt x="21597" y="7072"/>
                      <a:pt x="21595" y="14528"/>
                      <a:pt x="21592" y="21600"/>
                    </a:cubicBezTo>
                    <a:lnTo>
                      <a:pt x="0" y="2160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B9B9"/>
              </a:solidFill>
              <a:ln w="12700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1600">
                    <a:solidFill>
                      <a:srgbClr val="C00000"/>
                    </a:solidFill>
                  </a:defRPr>
                </a:pPr>
                <a:endParaRPr/>
              </a:p>
            </p:txBody>
          </p:sp>
          <p:sp>
            <p:nvSpPr>
              <p:cNvPr id="730" name="Shape 730"/>
              <p:cNvSpPr/>
              <p:nvPr/>
            </p:nvSpPr>
            <p:spPr>
              <a:xfrm>
                <a:off x="0" y="44331"/>
                <a:ext cx="7362895" cy="4001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r">
                  <a:defRPr sz="2000">
                    <a:solidFill>
                      <a:srgbClr val="C00000"/>
                    </a:solidFill>
                  </a:defRPr>
                </a:pPr>
                <a:r>
                  <a:rPr dirty="0"/>
                  <a:t> CO</a:t>
                </a:r>
                <a:r>
                  <a:rPr sz="1600" dirty="0"/>
                  <a:t>2</a:t>
                </a:r>
                <a:r>
                  <a:rPr dirty="0"/>
                  <a:t>-dependent speciation</a:t>
                </a:r>
                <a:r>
                  <a:rPr sz="1600" dirty="0"/>
                  <a:t>	</a:t>
                </a:r>
              </a:p>
            </p:txBody>
          </p:sp>
        </p:grpSp>
        <p:sp>
          <p:nvSpPr>
            <p:cNvPr id="732" name="Shape 732"/>
            <p:cNvSpPr/>
            <p:nvPr/>
          </p:nvSpPr>
          <p:spPr>
            <a:xfrm>
              <a:off x="-3" y="1086"/>
              <a:ext cx="2956446" cy="487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88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F3F"/>
            </a:solidFill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 cap="all" spc="150">
                  <a:solidFill>
                    <a:srgbClr val="FFB9B9"/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</p:grpSp>
      <p:sp>
        <p:nvSpPr>
          <p:cNvPr id="736" name="Shape 736"/>
          <p:cNvSpPr/>
          <p:nvPr/>
        </p:nvSpPr>
        <p:spPr>
          <a:xfrm>
            <a:off x="1478220" y="636024"/>
            <a:ext cx="22314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FF0000"/>
                </a:solidFill>
              </a:rPr>
              <a:t>Positive</a:t>
            </a:r>
            <a:r>
              <a:t> correlation α &gt; 0  </a:t>
            </a:r>
          </a:p>
        </p:txBody>
      </p:sp>
      <p:sp>
        <p:nvSpPr>
          <p:cNvPr id="737" name="Shape 737"/>
          <p:cNvSpPr/>
          <p:nvPr/>
        </p:nvSpPr>
        <p:spPr>
          <a:xfrm>
            <a:off x="5806440" y="636024"/>
            <a:ext cx="238506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00B0F0"/>
                </a:solidFill>
              </a:rPr>
              <a:t>Negative</a:t>
            </a:r>
            <a:r>
              <a:t> correlation α &lt; 0  </a:t>
            </a:r>
          </a:p>
        </p:txBody>
      </p:sp>
      <p:sp>
        <p:nvSpPr>
          <p:cNvPr id="40" name="Shape 579"/>
          <p:cNvSpPr/>
          <p:nvPr/>
        </p:nvSpPr>
        <p:spPr>
          <a:xfrm>
            <a:off x="-5" y="58418"/>
            <a:ext cx="2956444" cy="3708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/>
          <a:p>
            <a:pPr>
              <a:defRPr sz="1800" cap="all" spc="150">
                <a:solidFill>
                  <a:srgbClr val="E2F0D9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rPr dirty="0"/>
              <a:t>   </a:t>
            </a:r>
            <a:r>
              <a:rPr dirty="0">
                <a:solidFill>
                  <a:srgbClr val="FFB9B9"/>
                </a:solidFill>
              </a:rPr>
              <a:t>R</a:t>
            </a:r>
            <a:r>
              <a:rPr lang="fr-FR" dirty="0">
                <a:solidFill>
                  <a:srgbClr val="FFB9B9"/>
                </a:solidFill>
              </a:rPr>
              <a:t>e</a:t>
            </a:r>
            <a:r>
              <a:rPr dirty="0">
                <a:solidFill>
                  <a:srgbClr val="FFB9B9"/>
                </a:solidFill>
              </a:rPr>
              <a:t>sults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D4839DE-B6FD-9E4C-A685-D00F63EEE304}"/>
              </a:ext>
            </a:extLst>
          </p:cNvPr>
          <p:cNvGrpSpPr/>
          <p:nvPr/>
        </p:nvGrpSpPr>
        <p:grpSpPr>
          <a:xfrm>
            <a:off x="2311500" y="4583612"/>
            <a:ext cx="4130991" cy="501009"/>
            <a:chOff x="2311500" y="4583612"/>
            <a:chExt cx="4130991" cy="501009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58FC9540-017E-8A49-8C49-A68A805859A3}"/>
                </a:ext>
              </a:extLst>
            </p:cNvPr>
            <p:cNvGrpSpPr/>
            <p:nvPr/>
          </p:nvGrpSpPr>
          <p:grpSpPr>
            <a:xfrm>
              <a:off x="4397713" y="4583618"/>
              <a:ext cx="772642" cy="501003"/>
              <a:chOff x="1974497" y="4573394"/>
              <a:chExt cx="772642" cy="501003"/>
            </a:xfrm>
          </p:grpSpPr>
          <p:grpSp>
            <p:nvGrpSpPr>
              <p:cNvPr id="124" name="Group 637">
                <a:extLst>
                  <a:ext uri="{FF2B5EF4-FFF2-40B4-BE49-F238E27FC236}">
                    <a16:creationId xmlns:a16="http://schemas.microsoft.com/office/drawing/2014/main" id="{DF78D442-3E67-BA4F-A608-F4D38BBB41F8}"/>
                  </a:ext>
                </a:extLst>
              </p:cNvPr>
              <p:cNvGrpSpPr/>
              <p:nvPr/>
            </p:nvGrpSpPr>
            <p:grpSpPr>
              <a:xfrm>
                <a:off x="1974497" y="4573394"/>
                <a:ext cx="772642" cy="501003"/>
                <a:chOff x="-1" y="0"/>
                <a:chExt cx="772640" cy="501000"/>
              </a:xfrm>
            </p:grpSpPr>
            <p:sp>
              <p:nvSpPr>
                <p:cNvPr id="126" name="Shape 635">
                  <a:extLst>
                    <a:ext uri="{FF2B5EF4-FFF2-40B4-BE49-F238E27FC236}">
                      <a16:creationId xmlns:a16="http://schemas.microsoft.com/office/drawing/2014/main" id="{825A4D2F-2469-A548-998E-F94BCCEA2F11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772640" cy="501000"/>
                </a:xfrm>
                <a:prstGeom prst="rect">
                  <a:avLst/>
                </a:prstGeom>
                <a:solidFill>
                  <a:srgbClr val="17D01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7" name="Shape 636">
                  <a:extLst>
                    <a:ext uri="{FF2B5EF4-FFF2-40B4-BE49-F238E27FC236}">
                      <a16:creationId xmlns:a16="http://schemas.microsoft.com/office/drawing/2014/main" id="{6A971893-6FB9-1A4F-9BB2-0049CE0BC315}"/>
                    </a:ext>
                  </a:extLst>
                </p:cNvPr>
                <p:cNvSpPr/>
                <p:nvPr/>
              </p:nvSpPr>
              <p:spPr>
                <a:xfrm>
                  <a:off x="-1" y="19685"/>
                  <a:ext cx="772640" cy="4616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rPr lang="fr-FR" dirty="0"/>
                    <a:t>2</a:t>
                  </a:r>
                  <a:endParaRPr dirty="0"/>
                </a:p>
              </p:txBody>
            </p:sp>
          </p:grpSp>
          <p:pic>
            <p:nvPicPr>
              <p:cNvPr id="125" name="image30.png">
                <a:extLst>
                  <a:ext uri="{FF2B5EF4-FFF2-40B4-BE49-F238E27FC236}">
                    <a16:creationId xmlns:a16="http://schemas.microsoft.com/office/drawing/2014/main" id="{0518D079-3349-0A40-A315-877C93D935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2088620" y="4681126"/>
                <a:ext cx="322650" cy="2855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3D2DD97-2CBA-C541-8E90-BC153067A858}"/>
                </a:ext>
              </a:extLst>
            </p:cNvPr>
            <p:cNvGrpSpPr/>
            <p:nvPr/>
          </p:nvGrpSpPr>
          <p:grpSpPr>
            <a:xfrm>
              <a:off x="3393439" y="4583612"/>
              <a:ext cx="835480" cy="501003"/>
              <a:chOff x="3019337" y="4573400"/>
              <a:chExt cx="835480" cy="501003"/>
            </a:xfrm>
          </p:grpSpPr>
          <p:grpSp>
            <p:nvGrpSpPr>
              <p:cNvPr id="120" name="Group 634">
                <a:extLst>
                  <a:ext uri="{FF2B5EF4-FFF2-40B4-BE49-F238E27FC236}">
                    <a16:creationId xmlns:a16="http://schemas.microsoft.com/office/drawing/2014/main" id="{F854E091-6D23-D84D-93C4-E598192344A4}"/>
                  </a:ext>
                </a:extLst>
              </p:cNvPr>
              <p:cNvGrpSpPr/>
              <p:nvPr/>
            </p:nvGrpSpPr>
            <p:grpSpPr>
              <a:xfrm>
                <a:off x="3019337" y="4573400"/>
                <a:ext cx="835480" cy="501003"/>
                <a:chOff x="0" y="0"/>
                <a:chExt cx="835478" cy="501000"/>
              </a:xfrm>
            </p:grpSpPr>
            <p:sp>
              <p:nvSpPr>
                <p:cNvPr id="122" name="Shape 632">
                  <a:extLst>
                    <a:ext uri="{FF2B5EF4-FFF2-40B4-BE49-F238E27FC236}">
                      <a16:creationId xmlns:a16="http://schemas.microsoft.com/office/drawing/2014/main" id="{09E58235-87C1-4A48-A9EB-65F0A627BAC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35478" cy="501000"/>
                </a:xfrm>
                <a:prstGeom prst="rect">
                  <a:avLst/>
                </a:prstGeom>
                <a:solidFill>
                  <a:srgbClr val="FF5D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3" name="Shape 633">
                  <a:extLst>
                    <a:ext uri="{FF2B5EF4-FFF2-40B4-BE49-F238E27FC236}">
                      <a16:creationId xmlns:a16="http://schemas.microsoft.com/office/drawing/2014/main" id="{7DD06F1F-CA12-274C-9A9E-034070B6430F}"/>
                    </a:ext>
                  </a:extLst>
                </p:cNvPr>
                <p:cNvSpPr/>
                <p:nvPr/>
              </p:nvSpPr>
              <p:spPr>
                <a:xfrm>
                  <a:off x="0" y="19685"/>
                  <a:ext cx="835478" cy="4616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rPr lang="fr-FR" dirty="0"/>
                    <a:t>0</a:t>
                  </a:r>
                  <a:endParaRPr dirty="0"/>
                </a:p>
              </p:txBody>
            </p:sp>
          </p:grpSp>
          <p:pic>
            <p:nvPicPr>
              <p:cNvPr id="121" name="image31.png">
                <a:extLst>
                  <a:ext uri="{FF2B5EF4-FFF2-40B4-BE49-F238E27FC236}">
                    <a16:creationId xmlns:a16="http://schemas.microsoft.com/office/drawing/2014/main" id="{5B137E20-1FD1-254A-AB0D-3643AA71CB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b="13200"/>
              <a:stretch>
                <a:fillRect/>
              </a:stretch>
            </p:blipFill>
            <p:spPr>
              <a:xfrm>
                <a:off x="3102023" y="4705903"/>
                <a:ext cx="460326" cy="2359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2C22834B-2030-0740-AD18-197A284311D8}"/>
                </a:ext>
              </a:extLst>
            </p:cNvPr>
            <p:cNvGrpSpPr/>
            <p:nvPr/>
          </p:nvGrpSpPr>
          <p:grpSpPr>
            <a:xfrm>
              <a:off x="2311500" y="4583613"/>
              <a:ext cx="992981" cy="501003"/>
              <a:chOff x="5374999" y="4573400"/>
              <a:chExt cx="992981" cy="501003"/>
            </a:xfrm>
          </p:grpSpPr>
          <p:grpSp>
            <p:nvGrpSpPr>
              <p:cNvPr id="112" name="Group 628">
                <a:extLst>
                  <a:ext uri="{FF2B5EF4-FFF2-40B4-BE49-F238E27FC236}">
                    <a16:creationId xmlns:a16="http://schemas.microsoft.com/office/drawing/2014/main" id="{565531EC-715D-FF4E-9351-0FCF2F81786F}"/>
                  </a:ext>
                </a:extLst>
              </p:cNvPr>
              <p:cNvGrpSpPr/>
              <p:nvPr/>
            </p:nvGrpSpPr>
            <p:grpSpPr>
              <a:xfrm>
                <a:off x="5374999" y="4573400"/>
                <a:ext cx="992981" cy="501003"/>
                <a:chOff x="-1" y="0"/>
                <a:chExt cx="992980" cy="501000"/>
              </a:xfrm>
            </p:grpSpPr>
            <p:sp>
              <p:nvSpPr>
                <p:cNvPr id="114" name="Shape 626">
                  <a:extLst>
                    <a:ext uri="{FF2B5EF4-FFF2-40B4-BE49-F238E27FC236}">
                      <a16:creationId xmlns:a16="http://schemas.microsoft.com/office/drawing/2014/main" id="{B1BB5910-250D-0B49-BEBA-E4F87CDF1497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992980" cy="501000"/>
                </a:xfrm>
                <a:prstGeom prst="rect">
                  <a:avLst/>
                </a:prstGeom>
                <a:solidFill>
                  <a:srgbClr val="50BDF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15" name="Shape 627">
                  <a:extLst>
                    <a:ext uri="{FF2B5EF4-FFF2-40B4-BE49-F238E27FC236}">
                      <a16:creationId xmlns:a16="http://schemas.microsoft.com/office/drawing/2014/main" id="{CB818625-67D4-5F43-B61D-80CF44AFA44A}"/>
                    </a:ext>
                  </a:extLst>
                </p:cNvPr>
                <p:cNvSpPr/>
                <p:nvPr/>
              </p:nvSpPr>
              <p:spPr>
                <a:xfrm>
                  <a:off x="-1" y="19685"/>
                  <a:ext cx="992980" cy="4616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rPr lang="fr-FR" dirty="0"/>
                    <a:t>13</a:t>
                  </a:r>
                  <a:endParaRPr dirty="0"/>
                </a:p>
              </p:txBody>
            </p:sp>
          </p:grpSp>
          <p:pic>
            <p:nvPicPr>
              <p:cNvPr id="113" name="image33.png">
                <a:extLst>
                  <a:ext uri="{FF2B5EF4-FFF2-40B4-BE49-F238E27FC236}">
                    <a16:creationId xmlns:a16="http://schemas.microsoft.com/office/drawing/2014/main" id="{E8E198A2-B14D-3348-A689-704E8E9C47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5490298" y="4684646"/>
                <a:ext cx="460332" cy="278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62B3AD8-94B9-014C-9288-1F5C22F7DF34}"/>
                </a:ext>
              </a:extLst>
            </p:cNvPr>
            <p:cNvGrpSpPr/>
            <p:nvPr/>
          </p:nvGrpSpPr>
          <p:grpSpPr>
            <a:xfrm>
              <a:off x="5340063" y="4583617"/>
              <a:ext cx="1102428" cy="501003"/>
              <a:chOff x="6689027" y="4573400"/>
              <a:chExt cx="1102428" cy="501003"/>
            </a:xfrm>
          </p:grpSpPr>
          <p:grpSp>
            <p:nvGrpSpPr>
              <p:cNvPr id="108" name="Group 625">
                <a:extLst>
                  <a:ext uri="{FF2B5EF4-FFF2-40B4-BE49-F238E27FC236}">
                    <a16:creationId xmlns:a16="http://schemas.microsoft.com/office/drawing/2014/main" id="{420D4783-FD7D-534F-8BB8-2767F9CEAADD}"/>
                  </a:ext>
                </a:extLst>
              </p:cNvPr>
              <p:cNvGrpSpPr/>
              <p:nvPr/>
            </p:nvGrpSpPr>
            <p:grpSpPr>
              <a:xfrm>
                <a:off x="6689027" y="4573400"/>
                <a:ext cx="1102428" cy="501003"/>
                <a:chOff x="-1" y="0"/>
                <a:chExt cx="1102427" cy="501000"/>
              </a:xfrm>
            </p:grpSpPr>
            <p:sp>
              <p:nvSpPr>
                <p:cNvPr id="110" name="Shape 623">
                  <a:extLst>
                    <a:ext uri="{FF2B5EF4-FFF2-40B4-BE49-F238E27FC236}">
                      <a16:creationId xmlns:a16="http://schemas.microsoft.com/office/drawing/2014/main" id="{73B79EF0-D0BC-2E4D-8ADD-2074F63E3577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1102427" cy="501000"/>
                </a:xfrm>
                <a:prstGeom prst="rect">
                  <a:avLst/>
                </a:prstGeom>
                <a:solidFill>
                  <a:srgbClr val="FF3F3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11" name="Shape 624">
                  <a:extLst>
                    <a:ext uri="{FF2B5EF4-FFF2-40B4-BE49-F238E27FC236}">
                      <a16:creationId xmlns:a16="http://schemas.microsoft.com/office/drawing/2014/main" id="{5E881BD3-DC85-C544-A692-940216CC5945}"/>
                    </a:ext>
                  </a:extLst>
                </p:cNvPr>
                <p:cNvSpPr/>
                <p:nvPr/>
              </p:nvSpPr>
              <p:spPr>
                <a:xfrm>
                  <a:off x="-1" y="19685"/>
                  <a:ext cx="1102427" cy="4616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indent="457200"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rPr dirty="0"/>
                    <a:t>1</a:t>
                  </a:r>
                  <a:r>
                    <a:rPr lang="fr-FR" dirty="0"/>
                    <a:t>1</a:t>
                  </a:r>
                  <a:endParaRPr dirty="0"/>
                </a:p>
              </p:txBody>
            </p:sp>
          </p:grpSp>
          <p:pic>
            <p:nvPicPr>
              <p:cNvPr id="109" name="image34.png">
                <a:extLst>
                  <a:ext uri="{FF2B5EF4-FFF2-40B4-BE49-F238E27FC236}">
                    <a16:creationId xmlns:a16="http://schemas.microsoft.com/office/drawing/2014/main" id="{62B61612-CC40-2F46-BE1B-A26D566B7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6689052" y="4705902"/>
                <a:ext cx="735437" cy="2359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  <p:extLst>
      <p:ext uri="{BB962C8B-B14F-4D97-AF65-F5344CB8AC3E}">
        <p14:creationId xmlns:p14="http://schemas.microsoft.com/office/powerpoint/2010/main" val="15255988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/>
        </p:nvSpPr>
        <p:spPr>
          <a:xfrm>
            <a:off x="3192779" y="876253"/>
            <a:ext cx="2392683" cy="6952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u="sng">
                <a:latin typeface="+mj-lt"/>
                <a:ea typeface="+mj-ea"/>
                <a:cs typeface="+mj-cs"/>
                <a:sym typeface="Arial"/>
              </a:defRPr>
            </a:pPr>
            <a:r>
              <a:t>Drivers of diversity : </a:t>
            </a:r>
          </a:p>
          <a:p>
            <a:pPr algn="ctr">
              <a:defRPr u="sng"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t>Two concurrent hypothesis</a:t>
            </a:r>
          </a:p>
        </p:txBody>
      </p:sp>
      <p:grpSp>
        <p:nvGrpSpPr>
          <p:cNvPr id="139" name="Group 139"/>
          <p:cNvGrpSpPr/>
          <p:nvPr/>
        </p:nvGrpSpPr>
        <p:grpSpPr>
          <a:xfrm>
            <a:off x="-3" y="-1"/>
            <a:ext cx="9144004" cy="487682"/>
            <a:chOff x="-1" y="0"/>
            <a:chExt cx="9144002" cy="487680"/>
          </a:xfrm>
        </p:grpSpPr>
        <p:grpSp>
          <p:nvGrpSpPr>
            <p:cNvPr id="135" name="Group 135"/>
            <p:cNvGrpSpPr/>
            <p:nvPr/>
          </p:nvGrpSpPr>
          <p:grpSpPr>
            <a:xfrm>
              <a:off x="1266092" y="-1"/>
              <a:ext cx="7877910" cy="487682"/>
              <a:chOff x="0" y="0"/>
              <a:chExt cx="7877909" cy="487680"/>
            </a:xfrm>
          </p:grpSpPr>
          <p:sp>
            <p:nvSpPr>
              <p:cNvPr id="133" name="Shape 133"/>
              <p:cNvSpPr/>
              <p:nvPr/>
            </p:nvSpPr>
            <p:spPr>
              <a:xfrm>
                <a:off x="-1" y="-1"/>
                <a:ext cx="7877911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573" y="0"/>
                    </a:lnTo>
                    <a:cubicBezTo>
                      <a:pt x="21582" y="7200"/>
                      <a:pt x="21591" y="1440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2F5597"/>
                    </a:solidFill>
                  </a:defRPr>
                </a:pPr>
                <a:endParaRPr/>
              </a:p>
            </p:txBody>
          </p:sp>
          <p:sp>
            <p:nvSpPr>
              <p:cNvPr id="134" name="Shape 134"/>
              <p:cNvSpPr/>
              <p:nvPr/>
            </p:nvSpPr>
            <p:spPr>
              <a:xfrm>
                <a:off x="-1" y="64770"/>
                <a:ext cx="787791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r">
                  <a:defRPr sz="1800">
                    <a:solidFill>
                      <a:srgbClr val="2F5597"/>
                    </a:solidFill>
                  </a:defRPr>
                </a:pPr>
                <a:r>
                  <a:t>1. Drivers of diversity in macroevolution</a:t>
                </a:r>
                <a:r>
                  <a:rPr sz="1400"/>
                  <a:t>	</a:t>
                </a:r>
              </a:p>
            </p:txBody>
          </p:sp>
        </p:grpSp>
        <p:grpSp>
          <p:nvGrpSpPr>
            <p:cNvPr id="138" name="Group 138"/>
            <p:cNvGrpSpPr/>
            <p:nvPr/>
          </p:nvGrpSpPr>
          <p:grpSpPr>
            <a:xfrm>
              <a:off x="-2" y="0"/>
              <a:ext cx="2336802" cy="487681"/>
              <a:chOff x="0" y="0"/>
              <a:chExt cx="2336801" cy="487680"/>
            </a:xfrm>
          </p:grpSpPr>
          <p:sp>
            <p:nvSpPr>
              <p:cNvPr id="136" name="Shape 136"/>
              <p:cNvSpPr/>
              <p:nvPr/>
            </p:nvSpPr>
            <p:spPr>
              <a:xfrm>
                <a:off x="-1" y="0"/>
                <a:ext cx="2336802" cy="487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137" name="Shape 137"/>
              <p:cNvSpPr/>
              <p:nvPr/>
            </p:nvSpPr>
            <p:spPr>
              <a:xfrm>
                <a:off x="-1" y="90170"/>
                <a:ext cx="233680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   Introduction</a:t>
                </a:r>
              </a:p>
            </p:txBody>
          </p:sp>
        </p:grpSp>
      </p:grpSp>
      <p:sp>
        <p:nvSpPr>
          <p:cNvPr id="140" name="Shape 140"/>
          <p:cNvSpPr/>
          <p:nvPr/>
        </p:nvSpPr>
        <p:spPr>
          <a:xfrm>
            <a:off x="756695" y="2346667"/>
            <a:ext cx="3032254" cy="1717214"/>
          </a:xfrm>
          <a:prstGeom prst="rect">
            <a:avLst/>
          </a:prstGeom>
          <a:solidFill>
            <a:srgbClr val="FFB9B9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t>Red Queen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algn="ctr">
              <a:defRPr i="1">
                <a:latin typeface="+mj-lt"/>
                <a:ea typeface="+mj-ea"/>
                <a:cs typeface="+mj-cs"/>
                <a:sym typeface="Arial"/>
              </a:defRPr>
            </a:pPr>
            <a:r>
              <a:t>Diversification process driven by biotic factors</a:t>
            </a:r>
          </a:p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endParaRPr/>
          </a:p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t>Effects through biotic interactions</a:t>
            </a:r>
          </a:p>
        </p:txBody>
      </p:sp>
      <p:sp>
        <p:nvSpPr>
          <p:cNvPr id="141" name="Shape 141"/>
          <p:cNvSpPr/>
          <p:nvPr/>
        </p:nvSpPr>
        <p:spPr>
          <a:xfrm>
            <a:off x="5321462" y="2346667"/>
            <a:ext cx="2540256" cy="1514014"/>
          </a:xfrm>
          <a:prstGeom prst="rect">
            <a:avLst/>
          </a:prstGeom>
          <a:solidFill>
            <a:srgbClr val="DFC9EF"/>
          </a:solidFill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b="1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Court Jester</a:t>
            </a: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 algn="ctr">
              <a:defRPr i="1"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Diversification process driven by abiotic factors</a:t>
            </a:r>
          </a:p>
          <a:p>
            <a:pPr algn="ctr">
              <a:defRPr i="1">
                <a:latin typeface="+mj-lt"/>
                <a:ea typeface="+mj-ea"/>
                <a:cs typeface="+mj-cs"/>
                <a:sym typeface="Arial"/>
              </a:defRPr>
            </a:pPr>
            <a:endParaRPr dirty="0"/>
          </a:p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Effects through the environment</a:t>
            </a:r>
          </a:p>
        </p:txBody>
      </p:sp>
      <p:pic>
        <p:nvPicPr>
          <p:cNvPr id="142" name="image5.gif" descr="Résultat de recherche d'images pour &quot;queen of hearts&quot;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0688" y="762006"/>
            <a:ext cx="1013462" cy="14054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image6.png" descr="Résultat de recherche d'images pour &quot;carte joker png&quot;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08989" y="743957"/>
            <a:ext cx="965201" cy="13993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275" y="4131957"/>
            <a:ext cx="1586524" cy="83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8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74091" y="4068466"/>
            <a:ext cx="1145142" cy="8420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24021" y="3942560"/>
            <a:ext cx="960708" cy="1067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10.g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652603" y="3974697"/>
            <a:ext cx="1007843" cy="1003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11.png"/>
          <p:cNvPicPr>
            <a:picLocks noChangeAspect="1"/>
          </p:cNvPicPr>
          <p:nvPr/>
        </p:nvPicPr>
        <p:blipFill>
          <a:blip r:embed="rId8">
            <a:extLst/>
          </a:blip>
          <a:srcRect l="49856" t="11916" b="12475"/>
          <a:stretch>
            <a:fillRect/>
          </a:stretch>
        </p:blipFill>
        <p:spPr>
          <a:xfrm>
            <a:off x="2599346" y="4131957"/>
            <a:ext cx="1088116" cy="778524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3646118" y="1584138"/>
            <a:ext cx="1486002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0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Benton 2009 – Science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1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0724" y="1479253"/>
            <a:ext cx="3627151" cy="297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2" name="image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7478" y="1438721"/>
            <a:ext cx="3791637" cy="30822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83" name="image37.png"/>
          <p:cNvPicPr>
            <a:picLocks noChangeAspect="1"/>
          </p:cNvPicPr>
          <p:nvPr/>
        </p:nvPicPr>
        <p:blipFill>
          <a:blip r:embed="rId4">
            <a:extLst/>
          </a:blip>
          <a:srcRect t="39182" b="45237"/>
          <a:stretch>
            <a:fillRect/>
          </a:stretch>
        </p:blipFill>
        <p:spPr>
          <a:xfrm>
            <a:off x="-11409" y="958585"/>
            <a:ext cx="9114288" cy="468925"/>
          </a:xfrm>
          <a:prstGeom prst="rect">
            <a:avLst/>
          </a:prstGeom>
          <a:ln w="12700">
            <a:miter lim="400000"/>
          </a:ln>
        </p:spPr>
      </p:pic>
      <p:sp>
        <p:nvSpPr>
          <p:cNvPr id="684" name="Shape 684"/>
          <p:cNvSpPr/>
          <p:nvPr/>
        </p:nvSpPr>
        <p:spPr>
          <a:xfrm>
            <a:off x="1478220" y="636024"/>
            <a:ext cx="22314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FF0000"/>
                </a:solidFill>
              </a:rPr>
              <a:t>Positive</a:t>
            </a:r>
            <a:r>
              <a:t> correlation α &gt; 0  </a:t>
            </a:r>
          </a:p>
        </p:txBody>
      </p:sp>
      <p:sp>
        <p:nvSpPr>
          <p:cNvPr id="685" name="Shape 685"/>
          <p:cNvSpPr/>
          <p:nvPr/>
        </p:nvSpPr>
        <p:spPr>
          <a:xfrm>
            <a:off x="5806440" y="636024"/>
            <a:ext cx="238506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00B0F0"/>
                </a:solidFill>
              </a:rPr>
              <a:t>Negative</a:t>
            </a:r>
            <a:r>
              <a:t> correlation α &lt; 0  </a:t>
            </a:r>
          </a:p>
        </p:txBody>
      </p:sp>
      <p:sp>
        <p:nvSpPr>
          <p:cNvPr id="686" name="Shape 686"/>
          <p:cNvSpPr/>
          <p:nvPr/>
        </p:nvSpPr>
        <p:spPr>
          <a:xfrm>
            <a:off x="8407559" y="4205294"/>
            <a:ext cx="80053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Time (Mya)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687" name="Shape 687"/>
          <p:cNvSpPr/>
          <p:nvPr/>
        </p:nvSpPr>
        <p:spPr>
          <a:xfrm rot="16200000">
            <a:off x="-172436" y="2603552"/>
            <a:ext cx="97212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Spéciation (λ)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688" name="Shape 688"/>
          <p:cNvSpPr/>
          <p:nvPr/>
        </p:nvSpPr>
        <p:spPr>
          <a:xfrm rot="16200000">
            <a:off x="4005581" y="2603552"/>
            <a:ext cx="97211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Spéciation (λ)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689" name="Shape 689"/>
          <p:cNvSpPr/>
          <p:nvPr/>
        </p:nvSpPr>
        <p:spPr>
          <a:xfrm>
            <a:off x="4184608" y="4205294"/>
            <a:ext cx="80053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Time (Mya)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690" name="Shape 690"/>
          <p:cNvSpPr/>
          <p:nvPr/>
        </p:nvSpPr>
        <p:spPr>
          <a:xfrm>
            <a:off x="3854815" y="1026788"/>
            <a:ext cx="62041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92 %</a:t>
            </a:r>
          </a:p>
        </p:txBody>
      </p:sp>
      <p:sp>
        <p:nvSpPr>
          <p:cNvPr id="691" name="Shape 691"/>
          <p:cNvSpPr/>
          <p:nvPr/>
        </p:nvSpPr>
        <p:spPr>
          <a:xfrm>
            <a:off x="8191500" y="1039160"/>
            <a:ext cx="41051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8 %</a:t>
            </a:r>
          </a:p>
        </p:txBody>
      </p:sp>
      <p:grpSp>
        <p:nvGrpSpPr>
          <p:cNvPr id="698" name="Group 698"/>
          <p:cNvGrpSpPr/>
          <p:nvPr/>
        </p:nvGrpSpPr>
        <p:grpSpPr>
          <a:xfrm>
            <a:off x="-5" y="-1088"/>
            <a:ext cx="9144009" cy="488770"/>
            <a:chOff x="-3" y="0"/>
            <a:chExt cx="9144008" cy="488769"/>
          </a:xfrm>
        </p:grpSpPr>
        <p:grpSp>
          <p:nvGrpSpPr>
            <p:cNvPr id="694" name="Group 694"/>
            <p:cNvGrpSpPr/>
            <p:nvPr/>
          </p:nvGrpSpPr>
          <p:grpSpPr>
            <a:xfrm>
              <a:off x="1781108" y="0"/>
              <a:ext cx="7362897" cy="488769"/>
              <a:chOff x="0" y="0"/>
              <a:chExt cx="7362895" cy="488768"/>
            </a:xfrm>
          </p:grpSpPr>
          <p:sp>
            <p:nvSpPr>
              <p:cNvPr id="692" name="Shape 692"/>
              <p:cNvSpPr/>
              <p:nvPr/>
            </p:nvSpPr>
            <p:spPr>
              <a:xfrm>
                <a:off x="0" y="0"/>
                <a:ext cx="7362895" cy="4887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8"/>
                    </a:moveTo>
                    <a:lnTo>
                      <a:pt x="21600" y="0"/>
                    </a:lnTo>
                    <a:cubicBezTo>
                      <a:pt x="21597" y="7072"/>
                      <a:pt x="21595" y="14528"/>
                      <a:pt x="21592" y="21600"/>
                    </a:cubicBezTo>
                    <a:lnTo>
                      <a:pt x="0" y="21600"/>
                    </a:lnTo>
                    <a:lnTo>
                      <a:pt x="0" y="48"/>
                    </a:lnTo>
                    <a:close/>
                  </a:path>
                </a:pathLst>
              </a:custGeom>
              <a:solidFill>
                <a:srgbClr val="FFB9B9"/>
              </a:solidFill>
              <a:ln w="12700" cap="flat">
                <a:solidFill>
                  <a:srgbClr val="C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1600">
                    <a:solidFill>
                      <a:srgbClr val="C00000"/>
                    </a:solidFill>
                  </a:defRPr>
                </a:pPr>
                <a:endParaRPr/>
              </a:p>
            </p:txBody>
          </p:sp>
          <p:sp>
            <p:nvSpPr>
              <p:cNvPr id="693" name="Shape 693"/>
              <p:cNvSpPr/>
              <p:nvPr/>
            </p:nvSpPr>
            <p:spPr>
              <a:xfrm>
                <a:off x="0" y="44331"/>
                <a:ext cx="7362895" cy="4001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 algn="r">
                  <a:defRPr sz="2000">
                    <a:solidFill>
                      <a:srgbClr val="C00000"/>
                    </a:solidFill>
                  </a:defRPr>
                </a:pPr>
                <a:r>
                  <a:rPr dirty="0"/>
                  <a:t>Temperature-dependent speciation</a:t>
                </a:r>
                <a:r>
                  <a:rPr sz="1600" dirty="0"/>
                  <a:t>	</a:t>
                </a:r>
              </a:p>
            </p:txBody>
          </p:sp>
        </p:grpSp>
        <p:sp>
          <p:nvSpPr>
            <p:cNvPr id="695" name="Shape 695"/>
            <p:cNvSpPr/>
            <p:nvPr/>
          </p:nvSpPr>
          <p:spPr>
            <a:xfrm>
              <a:off x="-3" y="1086"/>
              <a:ext cx="2956446" cy="487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88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3F3F"/>
            </a:solidFill>
            <a:ln w="12700" cap="flat">
              <a:solidFill>
                <a:srgbClr val="C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800" cap="all" spc="150">
                  <a:solidFill>
                    <a:srgbClr val="FFB9B9"/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</p:grpSp>
      <p:sp>
        <p:nvSpPr>
          <p:cNvPr id="40" name="Shape 579"/>
          <p:cNvSpPr/>
          <p:nvPr/>
        </p:nvSpPr>
        <p:spPr>
          <a:xfrm>
            <a:off x="-5" y="58418"/>
            <a:ext cx="2956444" cy="3708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tIns="45719" rIns="45719" bIns="45719" numCol="1" anchor="ctr">
            <a:spAutoFit/>
          </a:bodyPr>
          <a:lstStyle/>
          <a:p>
            <a:pPr>
              <a:defRPr sz="1800" cap="all" spc="150">
                <a:solidFill>
                  <a:srgbClr val="E2F0D9"/>
                </a:solidFill>
                <a:latin typeface="Impact"/>
                <a:ea typeface="Impact"/>
                <a:cs typeface="Impact"/>
                <a:sym typeface="Impact"/>
              </a:defRPr>
            </a:pPr>
            <a:r>
              <a:rPr dirty="0"/>
              <a:t>   </a:t>
            </a:r>
            <a:r>
              <a:rPr dirty="0">
                <a:solidFill>
                  <a:srgbClr val="FFB9B9"/>
                </a:solidFill>
              </a:rPr>
              <a:t>R</a:t>
            </a:r>
            <a:r>
              <a:rPr lang="fr-FR" dirty="0">
                <a:solidFill>
                  <a:srgbClr val="FFB9B9"/>
                </a:solidFill>
              </a:rPr>
              <a:t>e</a:t>
            </a:r>
            <a:r>
              <a:rPr dirty="0">
                <a:solidFill>
                  <a:srgbClr val="FFB9B9"/>
                </a:solidFill>
              </a:rPr>
              <a:t>sults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FFD894A-52DE-F248-ACEB-ECDA4BB15157}"/>
              </a:ext>
            </a:extLst>
          </p:cNvPr>
          <p:cNvGrpSpPr/>
          <p:nvPr/>
        </p:nvGrpSpPr>
        <p:grpSpPr>
          <a:xfrm>
            <a:off x="2311500" y="4583612"/>
            <a:ext cx="5214034" cy="501009"/>
            <a:chOff x="2311500" y="4583612"/>
            <a:chExt cx="5214034" cy="501009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B2994D3F-642C-C04B-AF4F-623DAA693799}"/>
                </a:ext>
              </a:extLst>
            </p:cNvPr>
            <p:cNvGrpSpPr/>
            <p:nvPr/>
          </p:nvGrpSpPr>
          <p:grpSpPr>
            <a:xfrm>
              <a:off x="4397713" y="4583618"/>
              <a:ext cx="772642" cy="501003"/>
              <a:chOff x="1974497" y="4573394"/>
              <a:chExt cx="772642" cy="501003"/>
            </a:xfrm>
          </p:grpSpPr>
          <p:grpSp>
            <p:nvGrpSpPr>
              <p:cNvPr id="125" name="Group 637">
                <a:extLst>
                  <a:ext uri="{FF2B5EF4-FFF2-40B4-BE49-F238E27FC236}">
                    <a16:creationId xmlns:a16="http://schemas.microsoft.com/office/drawing/2014/main" id="{264316ED-B6E6-F54F-9F6E-16581CCAF44F}"/>
                  </a:ext>
                </a:extLst>
              </p:cNvPr>
              <p:cNvGrpSpPr/>
              <p:nvPr/>
            </p:nvGrpSpPr>
            <p:grpSpPr>
              <a:xfrm>
                <a:off x="1974497" y="4573394"/>
                <a:ext cx="772642" cy="501003"/>
                <a:chOff x="-1" y="0"/>
                <a:chExt cx="772640" cy="501000"/>
              </a:xfrm>
            </p:grpSpPr>
            <p:sp>
              <p:nvSpPr>
                <p:cNvPr id="127" name="Shape 635">
                  <a:extLst>
                    <a:ext uri="{FF2B5EF4-FFF2-40B4-BE49-F238E27FC236}">
                      <a16:creationId xmlns:a16="http://schemas.microsoft.com/office/drawing/2014/main" id="{035C9E00-55D8-6E4E-8411-92226184A339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772640" cy="501000"/>
                </a:xfrm>
                <a:prstGeom prst="rect">
                  <a:avLst/>
                </a:prstGeom>
                <a:solidFill>
                  <a:srgbClr val="17D01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8" name="Shape 636">
                  <a:extLst>
                    <a:ext uri="{FF2B5EF4-FFF2-40B4-BE49-F238E27FC236}">
                      <a16:creationId xmlns:a16="http://schemas.microsoft.com/office/drawing/2014/main" id="{69F51B67-EA1A-154C-BA8C-C5EF620CDB38}"/>
                    </a:ext>
                  </a:extLst>
                </p:cNvPr>
                <p:cNvSpPr/>
                <p:nvPr/>
              </p:nvSpPr>
              <p:spPr>
                <a:xfrm>
                  <a:off x="-1" y="19685"/>
                  <a:ext cx="772640" cy="4616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rPr lang="fr-FR" dirty="0"/>
                    <a:t>2</a:t>
                  </a:r>
                  <a:endParaRPr dirty="0"/>
                </a:p>
              </p:txBody>
            </p:sp>
          </p:grpSp>
          <p:pic>
            <p:nvPicPr>
              <p:cNvPr id="126" name="image30.png">
                <a:extLst>
                  <a:ext uri="{FF2B5EF4-FFF2-40B4-BE49-F238E27FC236}">
                    <a16:creationId xmlns:a16="http://schemas.microsoft.com/office/drawing/2014/main" id="{0DF2AB76-AECF-4F49-9BB6-E98E8F2FDB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2088620" y="4681126"/>
                <a:ext cx="322650" cy="2855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87492E59-5D1F-C14E-91E6-EDED4F965254}"/>
                </a:ext>
              </a:extLst>
            </p:cNvPr>
            <p:cNvGrpSpPr/>
            <p:nvPr/>
          </p:nvGrpSpPr>
          <p:grpSpPr>
            <a:xfrm>
              <a:off x="3393439" y="4583612"/>
              <a:ext cx="835480" cy="501003"/>
              <a:chOff x="3019337" y="4573400"/>
              <a:chExt cx="835480" cy="501003"/>
            </a:xfrm>
          </p:grpSpPr>
          <p:grpSp>
            <p:nvGrpSpPr>
              <p:cNvPr id="121" name="Group 634">
                <a:extLst>
                  <a:ext uri="{FF2B5EF4-FFF2-40B4-BE49-F238E27FC236}">
                    <a16:creationId xmlns:a16="http://schemas.microsoft.com/office/drawing/2014/main" id="{52512409-13DD-FD4E-8691-8AA6023E204D}"/>
                  </a:ext>
                </a:extLst>
              </p:cNvPr>
              <p:cNvGrpSpPr/>
              <p:nvPr/>
            </p:nvGrpSpPr>
            <p:grpSpPr>
              <a:xfrm>
                <a:off x="3019337" y="4573400"/>
                <a:ext cx="835480" cy="501003"/>
                <a:chOff x="0" y="0"/>
                <a:chExt cx="835478" cy="501000"/>
              </a:xfrm>
            </p:grpSpPr>
            <p:sp>
              <p:nvSpPr>
                <p:cNvPr id="123" name="Shape 632">
                  <a:extLst>
                    <a:ext uri="{FF2B5EF4-FFF2-40B4-BE49-F238E27FC236}">
                      <a16:creationId xmlns:a16="http://schemas.microsoft.com/office/drawing/2014/main" id="{9077D914-4B59-FD4D-B866-193F6828E0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35478" cy="501000"/>
                </a:xfrm>
                <a:prstGeom prst="rect">
                  <a:avLst/>
                </a:prstGeom>
                <a:solidFill>
                  <a:srgbClr val="FF5D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4" name="Shape 633">
                  <a:extLst>
                    <a:ext uri="{FF2B5EF4-FFF2-40B4-BE49-F238E27FC236}">
                      <a16:creationId xmlns:a16="http://schemas.microsoft.com/office/drawing/2014/main" id="{3F7BB41C-02C8-3741-8FA5-D0026FF9F626}"/>
                    </a:ext>
                  </a:extLst>
                </p:cNvPr>
                <p:cNvSpPr/>
                <p:nvPr/>
              </p:nvSpPr>
              <p:spPr>
                <a:xfrm>
                  <a:off x="0" y="19685"/>
                  <a:ext cx="835478" cy="4616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rPr lang="fr-FR" dirty="0"/>
                    <a:t>4</a:t>
                  </a:r>
                  <a:endParaRPr dirty="0"/>
                </a:p>
              </p:txBody>
            </p:sp>
          </p:grpSp>
          <p:pic>
            <p:nvPicPr>
              <p:cNvPr id="122" name="image31.png">
                <a:extLst>
                  <a:ext uri="{FF2B5EF4-FFF2-40B4-BE49-F238E27FC236}">
                    <a16:creationId xmlns:a16="http://schemas.microsoft.com/office/drawing/2014/main" id="{05525929-4F89-DE49-8309-D3AF9124EF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b="13200"/>
              <a:stretch>
                <a:fillRect/>
              </a:stretch>
            </p:blipFill>
            <p:spPr>
              <a:xfrm>
                <a:off x="3102023" y="4705903"/>
                <a:ext cx="460326" cy="2359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D0F6C9C-6A22-B943-A94A-D26122E1DF9D}"/>
                </a:ext>
              </a:extLst>
            </p:cNvPr>
            <p:cNvGrpSpPr/>
            <p:nvPr/>
          </p:nvGrpSpPr>
          <p:grpSpPr>
            <a:xfrm>
              <a:off x="6614136" y="4583618"/>
              <a:ext cx="911398" cy="501003"/>
              <a:chOff x="4175862" y="4573400"/>
              <a:chExt cx="911398" cy="501003"/>
            </a:xfrm>
          </p:grpSpPr>
          <p:grpSp>
            <p:nvGrpSpPr>
              <p:cNvPr id="117" name="Group 631">
                <a:extLst>
                  <a:ext uri="{FF2B5EF4-FFF2-40B4-BE49-F238E27FC236}">
                    <a16:creationId xmlns:a16="http://schemas.microsoft.com/office/drawing/2014/main" id="{EAFF7470-B2E7-1242-91B7-8A8DF3CE25BC}"/>
                  </a:ext>
                </a:extLst>
              </p:cNvPr>
              <p:cNvGrpSpPr/>
              <p:nvPr/>
            </p:nvGrpSpPr>
            <p:grpSpPr>
              <a:xfrm>
                <a:off x="4175862" y="4573400"/>
                <a:ext cx="911398" cy="501003"/>
                <a:chOff x="-1" y="0"/>
                <a:chExt cx="911397" cy="501000"/>
              </a:xfrm>
            </p:grpSpPr>
            <p:sp>
              <p:nvSpPr>
                <p:cNvPr id="119" name="Shape 629">
                  <a:extLst>
                    <a:ext uri="{FF2B5EF4-FFF2-40B4-BE49-F238E27FC236}">
                      <a16:creationId xmlns:a16="http://schemas.microsoft.com/office/drawing/2014/main" id="{9347D032-589B-A34D-BBED-BE6A97C2FB4A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911397" cy="501000"/>
                </a:xfrm>
                <a:prstGeom prst="rect">
                  <a:avLst/>
                </a:prstGeom>
                <a:solidFill>
                  <a:srgbClr val="FCD27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20" name="Shape 630">
                  <a:extLst>
                    <a:ext uri="{FF2B5EF4-FFF2-40B4-BE49-F238E27FC236}">
                      <a16:creationId xmlns:a16="http://schemas.microsoft.com/office/drawing/2014/main" id="{D3112871-BE1C-7340-8CDF-5C852973FCEB}"/>
                    </a:ext>
                  </a:extLst>
                </p:cNvPr>
                <p:cNvSpPr/>
                <p:nvPr/>
              </p:nvSpPr>
              <p:spPr>
                <a:xfrm>
                  <a:off x="-1" y="19685"/>
                  <a:ext cx="911397" cy="4616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rPr lang="fr-FR" dirty="0"/>
                    <a:t>3</a:t>
                  </a:r>
                  <a:endParaRPr dirty="0"/>
                </a:p>
              </p:txBody>
            </p:sp>
          </p:grpSp>
          <p:pic>
            <p:nvPicPr>
              <p:cNvPr id="118" name="image32.png">
                <a:extLst>
                  <a:ext uri="{FF2B5EF4-FFF2-40B4-BE49-F238E27FC236}">
                    <a16:creationId xmlns:a16="http://schemas.microsoft.com/office/drawing/2014/main" id="{BA1FA31F-DC9C-1A46-8359-064ADD705F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4325263" y="4714199"/>
                <a:ext cx="440950" cy="2194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5DD594D-CD8E-1346-8387-37655EF61E92}"/>
                </a:ext>
              </a:extLst>
            </p:cNvPr>
            <p:cNvGrpSpPr/>
            <p:nvPr/>
          </p:nvGrpSpPr>
          <p:grpSpPr>
            <a:xfrm>
              <a:off x="2311500" y="4583613"/>
              <a:ext cx="992981" cy="501003"/>
              <a:chOff x="5374999" y="4573400"/>
              <a:chExt cx="992981" cy="501003"/>
            </a:xfrm>
          </p:grpSpPr>
          <p:grpSp>
            <p:nvGrpSpPr>
              <p:cNvPr id="113" name="Group 628">
                <a:extLst>
                  <a:ext uri="{FF2B5EF4-FFF2-40B4-BE49-F238E27FC236}">
                    <a16:creationId xmlns:a16="http://schemas.microsoft.com/office/drawing/2014/main" id="{8173E13A-9671-7742-9DF1-B37FC889AF20}"/>
                  </a:ext>
                </a:extLst>
              </p:cNvPr>
              <p:cNvGrpSpPr/>
              <p:nvPr/>
            </p:nvGrpSpPr>
            <p:grpSpPr>
              <a:xfrm>
                <a:off x="5374999" y="4573400"/>
                <a:ext cx="992981" cy="501003"/>
                <a:chOff x="-1" y="0"/>
                <a:chExt cx="992980" cy="501000"/>
              </a:xfrm>
            </p:grpSpPr>
            <p:sp>
              <p:nvSpPr>
                <p:cNvPr id="115" name="Shape 626">
                  <a:extLst>
                    <a:ext uri="{FF2B5EF4-FFF2-40B4-BE49-F238E27FC236}">
                      <a16:creationId xmlns:a16="http://schemas.microsoft.com/office/drawing/2014/main" id="{B30AD636-5FF5-8247-B47B-D978EBAB494E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992980" cy="501000"/>
                </a:xfrm>
                <a:prstGeom prst="rect">
                  <a:avLst/>
                </a:prstGeom>
                <a:solidFill>
                  <a:srgbClr val="50BDF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16" name="Shape 627">
                  <a:extLst>
                    <a:ext uri="{FF2B5EF4-FFF2-40B4-BE49-F238E27FC236}">
                      <a16:creationId xmlns:a16="http://schemas.microsoft.com/office/drawing/2014/main" id="{2FF0B7EF-D176-1B43-ACC7-AB7CE63A14CD}"/>
                    </a:ext>
                  </a:extLst>
                </p:cNvPr>
                <p:cNvSpPr/>
                <p:nvPr/>
              </p:nvSpPr>
              <p:spPr>
                <a:xfrm>
                  <a:off x="-1" y="19685"/>
                  <a:ext cx="992980" cy="4616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rPr dirty="0"/>
                    <a:t>3</a:t>
                  </a:r>
                  <a:r>
                    <a:rPr lang="fr-FR" dirty="0"/>
                    <a:t>0</a:t>
                  </a:r>
                  <a:endParaRPr dirty="0"/>
                </a:p>
              </p:txBody>
            </p:sp>
          </p:grpSp>
          <p:pic>
            <p:nvPicPr>
              <p:cNvPr id="114" name="image33.png">
                <a:extLst>
                  <a:ext uri="{FF2B5EF4-FFF2-40B4-BE49-F238E27FC236}">
                    <a16:creationId xmlns:a16="http://schemas.microsoft.com/office/drawing/2014/main" id="{2CA4F91C-0DD9-2A4A-8328-A176BDB80C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5490298" y="4684646"/>
                <a:ext cx="460332" cy="278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D9D00378-056E-FA4E-91CD-8810B6BF885E}"/>
                </a:ext>
              </a:extLst>
            </p:cNvPr>
            <p:cNvGrpSpPr/>
            <p:nvPr/>
          </p:nvGrpSpPr>
          <p:grpSpPr>
            <a:xfrm>
              <a:off x="5340063" y="4583617"/>
              <a:ext cx="1102428" cy="501003"/>
              <a:chOff x="6689027" y="4573400"/>
              <a:chExt cx="1102428" cy="501003"/>
            </a:xfrm>
          </p:grpSpPr>
          <p:grpSp>
            <p:nvGrpSpPr>
              <p:cNvPr id="109" name="Group 625">
                <a:extLst>
                  <a:ext uri="{FF2B5EF4-FFF2-40B4-BE49-F238E27FC236}">
                    <a16:creationId xmlns:a16="http://schemas.microsoft.com/office/drawing/2014/main" id="{8EA6104F-2069-7E4D-A177-A671E2063916}"/>
                  </a:ext>
                </a:extLst>
              </p:cNvPr>
              <p:cNvGrpSpPr/>
              <p:nvPr/>
            </p:nvGrpSpPr>
            <p:grpSpPr>
              <a:xfrm>
                <a:off x="6689027" y="4573400"/>
                <a:ext cx="1102428" cy="501003"/>
                <a:chOff x="-1" y="0"/>
                <a:chExt cx="1102427" cy="501000"/>
              </a:xfrm>
            </p:grpSpPr>
            <p:sp>
              <p:nvSpPr>
                <p:cNvPr id="111" name="Shape 623">
                  <a:extLst>
                    <a:ext uri="{FF2B5EF4-FFF2-40B4-BE49-F238E27FC236}">
                      <a16:creationId xmlns:a16="http://schemas.microsoft.com/office/drawing/2014/main" id="{3BAC4AF0-E2E3-924A-AA9C-AD3D8A917463}"/>
                    </a:ext>
                  </a:extLst>
                </p:cNvPr>
                <p:cNvSpPr/>
                <p:nvPr/>
              </p:nvSpPr>
              <p:spPr>
                <a:xfrm>
                  <a:off x="-1" y="0"/>
                  <a:ext cx="1102427" cy="501000"/>
                </a:xfrm>
                <a:prstGeom prst="rect">
                  <a:avLst/>
                </a:prstGeom>
                <a:solidFill>
                  <a:srgbClr val="FF3F3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112" name="Shape 624">
                  <a:extLst>
                    <a:ext uri="{FF2B5EF4-FFF2-40B4-BE49-F238E27FC236}">
                      <a16:creationId xmlns:a16="http://schemas.microsoft.com/office/drawing/2014/main" id="{F4AAD02E-6AE1-314E-947F-0835425B8028}"/>
                    </a:ext>
                  </a:extLst>
                </p:cNvPr>
                <p:cNvSpPr/>
                <p:nvPr/>
              </p:nvSpPr>
              <p:spPr>
                <a:xfrm>
                  <a:off x="-1" y="19685"/>
                  <a:ext cx="1102427" cy="46163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indent="457200"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rPr dirty="0"/>
                    <a:t>1</a:t>
                  </a:r>
                  <a:r>
                    <a:rPr lang="fr-FR" dirty="0"/>
                    <a:t>4</a:t>
                  </a:r>
                  <a:endParaRPr dirty="0"/>
                </a:p>
              </p:txBody>
            </p:sp>
          </p:grpSp>
          <p:pic>
            <p:nvPicPr>
              <p:cNvPr id="110" name="image34.png">
                <a:extLst>
                  <a:ext uri="{FF2B5EF4-FFF2-40B4-BE49-F238E27FC236}">
                    <a16:creationId xmlns:a16="http://schemas.microsoft.com/office/drawing/2014/main" id="{ECDDDC78-41F0-9E4C-B5B6-CC62E17C96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6689052" y="4705902"/>
                <a:ext cx="735437" cy="2359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image37.png"/>
          <p:cNvPicPr>
            <a:picLocks noChangeAspect="1"/>
          </p:cNvPicPr>
          <p:nvPr/>
        </p:nvPicPr>
        <p:blipFill>
          <a:blip r:embed="rId2">
            <a:extLst/>
          </a:blip>
          <a:srcRect l="8354" t="39612" r="3880" b="45740"/>
          <a:stretch>
            <a:fillRect/>
          </a:stretch>
        </p:blipFill>
        <p:spPr>
          <a:xfrm rot="10800000" flipH="1">
            <a:off x="1678907" y="1419314"/>
            <a:ext cx="5814647" cy="320432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Shape 779"/>
          <p:cNvSpPr/>
          <p:nvPr/>
        </p:nvSpPr>
        <p:spPr>
          <a:xfrm>
            <a:off x="1856027" y="769499"/>
            <a:ext cx="538694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2 - Do warm climates promote or inhibit speciation ?</a:t>
            </a:r>
          </a:p>
        </p:txBody>
      </p:sp>
      <p:sp>
        <p:nvSpPr>
          <p:cNvPr id="780" name="Shape 780"/>
          <p:cNvSpPr/>
          <p:nvPr/>
        </p:nvSpPr>
        <p:spPr>
          <a:xfrm>
            <a:off x="397470" y="1313351"/>
            <a:ext cx="1184894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Positive correlation</a:t>
            </a:r>
          </a:p>
        </p:txBody>
      </p:sp>
      <p:sp>
        <p:nvSpPr>
          <p:cNvPr id="781" name="Shape 781"/>
          <p:cNvSpPr/>
          <p:nvPr/>
        </p:nvSpPr>
        <p:spPr>
          <a:xfrm>
            <a:off x="7729753" y="1326592"/>
            <a:ext cx="1109785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Negative correlation</a:t>
            </a:r>
          </a:p>
        </p:txBody>
      </p:sp>
      <p:sp>
        <p:nvSpPr>
          <p:cNvPr id="782" name="Shape 782"/>
          <p:cNvSpPr/>
          <p:nvPr/>
        </p:nvSpPr>
        <p:spPr>
          <a:xfrm>
            <a:off x="2354381" y="1956324"/>
            <a:ext cx="44636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dirty="0"/>
              <a:t>Speciation rate increases as temperature increases</a:t>
            </a:r>
          </a:p>
        </p:txBody>
      </p:sp>
      <p:grpSp>
        <p:nvGrpSpPr>
          <p:cNvPr id="792" name="Group 792"/>
          <p:cNvGrpSpPr/>
          <p:nvPr/>
        </p:nvGrpSpPr>
        <p:grpSpPr>
          <a:xfrm>
            <a:off x="-2" y="-1088"/>
            <a:ext cx="9144004" cy="488768"/>
            <a:chOff x="0" y="0"/>
            <a:chExt cx="9144003" cy="488767"/>
          </a:xfrm>
        </p:grpSpPr>
        <p:sp>
          <p:nvSpPr>
            <p:cNvPr id="788" name="Shape 788"/>
            <p:cNvSpPr/>
            <p:nvPr/>
          </p:nvSpPr>
          <p:spPr>
            <a:xfrm>
              <a:off x="1737362" y="0"/>
              <a:ext cx="7406641" cy="48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21600" y="0"/>
                  </a:lnTo>
                  <a:cubicBezTo>
                    <a:pt x="21597" y="7072"/>
                    <a:pt x="21595" y="14528"/>
                    <a:pt x="21592" y="21600"/>
                  </a:cubicBezTo>
                  <a:lnTo>
                    <a:pt x="0" y="2160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E699"/>
            </a:solidFill>
            <a:ln w="12700" cap="flat">
              <a:solidFill>
                <a:srgbClr val="C55A1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800">
                  <a:solidFill>
                    <a:srgbClr val="C55A11"/>
                  </a:solidFill>
                </a:defRPr>
              </a:pPr>
              <a:endParaRPr/>
            </a:p>
          </p:txBody>
        </p:sp>
        <p:grpSp>
          <p:nvGrpSpPr>
            <p:cNvPr id="791" name="Group 791"/>
            <p:cNvGrpSpPr/>
            <p:nvPr/>
          </p:nvGrpSpPr>
          <p:grpSpPr>
            <a:xfrm>
              <a:off x="-1" y="1087"/>
              <a:ext cx="2956443" cy="487681"/>
              <a:chOff x="0" y="0"/>
              <a:chExt cx="2956442" cy="487680"/>
            </a:xfrm>
          </p:grpSpPr>
          <p:sp>
            <p:nvSpPr>
              <p:cNvPr id="789" name="Shape 789"/>
              <p:cNvSpPr/>
              <p:nvPr/>
            </p:nvSpPr>
            <p:spPr>
              <a:xfrm>
                <a:off x="-1" y="-1"/>
                <a:ext cx="2956443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305"/>
              </a:solidFill>
              <a:ln w="12700" cap="flat">
                <a:solidFill>
                  <a:srgbClr val="C55A1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 cap="all" spc="150">
                    <a:solidFill>
                      <a:srgbClr val="FFE69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-1" y="58419"/>
                <a:ext cx="2956443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800"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r>
                  <a:t>   </a:t>
                </a:r>
                <a:r>
                  <a:rPr>
                    <a:solidFill>
                      <a:srgbClr val="FFE699"/>
                    </a:solidFill>
                  </a:rPr>
                  <a:t>Discussion</a:t>
                </a:r>
              </a:p>
            </p:txBody>
          </p:sp>
        </p:grpSp>
      </p:grpSp>
      <p:sp>
        <p:nvSpPr>
          <p:cNvPr id="793" name="Shape 793"/>
          <p:cNvSpPr/>
          <p:nvPr/>
        </p:nvSpPr>
        <p:spPr>
          <a:xfrm>
            <a:off x="3967607" y="1449703"/>
            <a:ext cx="58189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92 %</a:t>
            </a:r>
          </a:p>
        </p:txBody>
      </p:sp>
      <p:sp>
        <p:nvSpPr>
          <p:cNvPr id="794" name="Shape 794"/>
          <p:cNvSpPr/>
          <p:nvPr/>
        </p:nvSpPr>
        <p:spPr>
          <a:xfrm>
            <a:off x="7031287" y="1437389"/>
            <a:ext cx="53157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8 %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image37.png"/>
          <p:cNvPicPr>
            <a:picLocks noChangeAspect="1"/>
          </p:cNvPicPr>
          <p:nvPr/>
        </p:nvPicPr>
        <p:blipFill>
          <a:blip r:embed="rId2">
            <a:extLst/>
          </a:blip>
          <a:srcRect l="8354" t="39612" r="3880" b="45740"/>
          <a:stretch>
            <a:fillRect/>
          </a:stretch>
        </p:blipFill>
        <p:spPr>
          <a:xfrm rot="10800000" flipH="1">
            <a:off x="1678907" y="1419314"/>
            <a:ext cx="5814647" cy="320432"/>
          </a:xfrm>
          <a:prstGeom prst="rect">
            <a:avLst/>
          </a:prstGeom>
          <a:ln w="12700">
            <a:miter lim="400000"/>
          </a:ln>
        </p:spPr>
      </p:pic>
      <p:sp>
        <p:nvSpPr>
          <p:cNvPr id="779" name="Shape 779"/>
          <p:cNvSpPr/>
          <p:nvPr/>
        </p:nvSpPr>
        <p:spPr>
          <a:xfrm>
            <a:off x="1856027" y="769499"/>
            <a:ext cx="5386947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2 - Do warm climates promote or inhibit speciation ?</a:t>
            </a:r>
          </a:p>
        </p:txBody>
      </p:sp>
      <p:sp>
        <p:nvSpPr>
          <p:cNvPr id="780" name="Shape 780"/>
          <p:cNvSpPr/>
          <p:nvPr/>
        </p:nvSpPr>
        <p:spPr>
          <a:xfrm>
            <a:off x="397470" y="1313351"/>
            <a:ext cx="1184894" cy="49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Positive correlation</a:t>
            </a:r>
          </a:p>
        </p:txBody>
      </p:sp>
      <p:sp>
        <p:nvSpPr>
          <p:cNvPr id="781" name="Shape 781"/>
          <p:cNvSpPr/>
          <p:nvPr/>
        </p:nvSpPr>
        <p:spPr>
          <a:xfrm>
            <a:off x="7729753" y="1326592"/>
            <a:ext cx="1109785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Negative correlation</a:t>
            </a:r>
          </a:p>
        </p:txBody>
      </p:sp>
      <p:sp>
        <p:nvSpPr>
          <p:cNvPr id="782" name="Shape 782"/>
          <p:cNvSpPr/>
          <p:nvPr/>
        </p:nvSpPr>
        <p:spPr>
          <a:xfrm>
            <a:off x="2354381" y="1956324"/>
            <a:ext cx="4463698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dirty="0"/>
              <a:t>Speciation rate increases as temperature increases</a:t>
            </a:r>
          </a:p>
        </p:txBody>
      </p:sp>
      <p:grpSp>
        <p:nvGrpSpPr>
          <p:cNvPr id="792" name="Group 792"/>
          <p:cNvGrpSpPr/>
          <p:nvPr/>
        </p:nvGrpSpPr>
        <p:grpSpPr>
          <a:xfrm>
            <a:off x="-2" y="-1088"/>
            <a:ext cx="9144004" cy="488768"/>
            <a:chOff x="0" y="0"/>
            <a:chExt cx="9144003" cy="488767"/>
          </a:xfrm>
        </p:grpSpPr>
        <p:sp>
          <p:nvSpPr>
            <p:cNvPr id="788" name="Shape 788"/>
            <p:cNvSpPr/>
            <p:nvPr/>
          </p:nvSpPr>
          <p:spPr>
            <a:xfrm>
              <a:off x="1737362" y="0"/>
              <a:ext cx="7406641" cy="48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21600" y="0"/>
                  </a:lnTo>
                  <a:cubicBezTo>
                    <a:pt x="21597" y="7072"/>
                    <a:pt x="21595" y="14528"/>
                    <a:pt x="21592" y="21600"/>
                  </a:cubicBezTo>
                  <a:lnTo>
                    <a:pt x="0" y="2160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E699"/>
            </a:solidFill>
            <a:ln w="12700" cap="flat">
              <a:solidFill>
                <a:srgbClr val="C55A1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800">
                  <a:solidFill>
                    <a:srgbClr val="C55A11"/>
                  </a:solidFill>
                </a:defRPr>
              </a:pPr>
              <a:endParaRPr/>
            </a:p>
          </p:txBody>
        </p:sp>
        <p:grpSp>
          <p:nvGrpSpPr>
            <p:cNvPr id="791" name="Group 791"/>
            <p:cNvGrpSpPr/>
            <p:nvPr/>
          </p:nvGrpSpPr>
          <p:grpSpPr>
            <a:xfrm>
              <a:off x="-1" y="1087"/>
              <a:ext cx="2956443" cy="487681"/>
              <a:chOff x="0" y="0"/>
              <a:chExt cx="2956442" cy="487680"/>
            </a:xfrm>
          </p:grpSpPr>
          <p:sp>
            <p:nvSpPr>
              <p:cNvPr id="789" name="Shape 789"/>
              <p:cNvSpPr/>
              <p:nvPr/>
            </p:nvSpPr>
            <p:spPr>
              <a:xfrm>
                <a:off x="-1" y="-1"/>
                <a:ext cx="2956443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305"/>
              </a:solidFill>
              <a:ln w="12700" cap="flat">
                <a:solidFill>
                  <a:srgbClr val="C55A1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 cap="all" spc="150">
                    <a:solidFill>
                      <a:srgbClr val="FFE69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-1" y="58419"/>
                <a:ext cx="2956443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800"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r>
                  <a:t>   </a:t>
                </a:r>
                <a:r>
                  <a:rPr>
                    <a:solidFill>
                      <a:srgbClr val="FFE699"/>
                    </a:solidFill>
                  </a:rPr>
                  <a:t>Discussion</a:t>
                </a:r>
              </a:p>
            </p:txBody>
          </p:sp>
        </p:grpSp>
      </p:grpSp>
      <p:sp>
        <p:nvSpPr>
          <p:cNvPr id="793" name="Shape 793"/>
          <p:cNvSpPr/>
          <p:nvPr/>
        </p:nvSpPr>
        <p:spPr>
          <a:xfrm>
            <a:off x="3967607" y="1449703"/>
            <a:ext cx="581893" cy="264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92 %</a:t>
            </a:r>
          </a:p>
        </p:txBody>
      </p:sp>
      <p:sp>
        <p:nvSpPr>
          <p:cNvPr id="794" name="Shape 794"/>
          <p:cNvSpPr/>
          <p:nvPr/>
        </p:nvSpPr>
        <p:spPr>
          <a:xfrm>
            <a:off x="7031287" y="1437389"/>
            <a:ext cx="53157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8 %</a:t>
            </a:r>
          </a:p>
        </p:txBody>
      </p:sp>
      <p:pic>
        <p:nvPicPr>
          <p:cNvPr id="22" name="image47.jpeg">
            <a:extLst>
              <a:ext uri="{FF2B5EF4-FFF2-40B4-BE49-F238E27FC236}">
                <a16:creationId xmlns:a16="http://schemas.microsoft.com/office/drawing/2014/main" id="{0DCBA031-CF05-2C4D-ADF5-E224DDE271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rcRect l="20100" t="15169" r="21920" b="5636"/>
          <a:stretch>
            <a:fillRect/>
          </a:stretch>
        </p:blipFill>
        <p:spPr>
          <a:xfrm>
            <a:off x="3660799" y="2950080"/>
            <a:ext cx="2084786" cy="20351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8" y="0"/>
                </a:moveTo>
                <a:cubicBezTo>
                  <a:pt x="4834" y="0"/>
                  <a:pt x="0" y="4835"/>
                  <a:pt x="0" y="10800"/>
                </a:cubicBezTo>
                <a:cubicBezTo>
                  <a:pt x="0" y="16765"/>
                  <a:pt x="4834" y="21600"/>
                  <a:pt x="10798" y="21600"/>
                </a:cubicBezTo>
                <a:cubicBezTo>
                  <a:pt x="16762" y="21600"/>
                  <a:pt x="21600" y="16765"/>
                  <a:pt x="21600" y="10800"/>
                </a:cubicBezTo>
                <a:cubicBezTo>
                  <a:pt x="21600" y="4835"/>
                  <a:pt x="16762" y="0"/>
                  <a:pt x="10798" y="0"/>
                </a:cubicBezTo>
                <a:close/>
              </a:path>
            </a:pathLst>
          </a:custGeom>
          <a:ln w="63500" cap="rnd">
            <a:solidFill>
              <a:srgbClr val="333333"/>
            </a:solidFill>
          </a:ln>
        </p:spPr>
      </p:pic>
      <p:sp>
        <p:nvSpPr>
          <p:cNvPr id="23" name="Shape 770">
            <a:extLst>
              <a:ext uri="{FF2B5EF4-FFF2-40B4-BE49-F238E27FC236}">
                <a16:creationId xmlns:a16="http://schemas.microsoft.com/office/drawing/2014/main" id="{450C54FD-2536-E94B-B0FF-9D950D9232EB}"/>
              </a:ext>
            </a:extLst>
          </p:cNvPr>
          <p:cNvSpPr/>
          <p:nvPr/>
        </p:nvSpPr>
        <p:spPr>
          <a:xfrm>
            <a:off x="3490845" y="2480678"/>
            <a:ext cx="2468828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200" b="1">
                <a:solidFill>
                  <a:srgbClr val="C0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Latitudinal gradient of diversity</a:t>
            </a:r>
          </a:p>
        </p:txBody>
      </p:sp>
      <p:sp>
        <p:nvSpPr>
          <p:cNvPr id="24" name="Shape 771">
            <a:extLst>
              <a:ext uri="{FF2B5EF4-FFF2-40B4-BE49-F238E27FC236}">
                <a16:creationId xmlns:a16="http://schemas.microsoft.com/office/drawing/2014/main" id="{BC287960-9D0D-054C-AB06-730546598B78}"/>
              </a:ext>
            </a:extLst>
          </p:cNvPr>
          <p:cNvSpPr/>
          <p:nvPr/>
        </p:nvSpPr>
        <p:spPr>
          <a:xfrm>
            <a:off x="3246542" y="3907444"/>
            <a:ext cx="221099" cy="2120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7344"/>
                </a:moveTo>
                <a:lnTo>
                  <a:pt x="7485" y="7344"/>
                </a:lnTo>
                <a:lnTo>
                  <a:pt x="7485" y="0"/>
                </a:lnTo>
                <a:lnTo>
                  <a:pt x="14115" y="0"/>
                </a:lnTo>
                <a:lnTo>
                  <a:pt x="14115" y="7344"/>
                </a:lnTo>
                <a:lnTo>
                  <a:pt x="21600" y="7344"/>
                </a:lnTo>
                <a:lnTo>
                  <a:pt x="21600" y="14256"/>
                </a:lnTo>
                <a:lnTo>
                  <a:pt x="14115" y="14256"/>
                </a:lnTo>
                <a:lnTo>
                  <a:pt x="14115" y="21600"/>
                </a:lnTo>
                <a:lnTo>
                  <a:pt x="7485" y="21600"/>
                </a:lnTo>
                <a:lnTo>
                  <a:pt x="7485" y="14256"/>
                </a:lnTo>
                <a:lnTo>
                  <a:pt x="0" y="14256"/>
                </a:lnTo>
                <a:close/>
              </a:path>
            </a:pathLst>
          </a:custGeom>
          <a:solidFill>
            <a:srgbClr val="C00000"/>
          </a:solidFill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" name="Shape 772">
            <a:extLst>
              <a:ext uri="{FF2B5EF4-FFF2-40B4-BE49-F238E27FC236}">
                <a16:creationId xmlns:a16="http://schemas.microsoft.com/office/drawing/2014/main" id="{4F70CCE7-1460-684F-8697-FE118C782801}"/>
              </a:ext>
            </a:extLst>
          </p:cNvPr>
          <p:cNvSpPr/>
          <p:nvPr/>
        </p:nvSpPr>
        <p:spPr>
          <a:xfrm>
            <a:off x="3251053" y="2921920"/>
            <a:ext cx="212075" cy="5632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" name="Shape 773">
            <a:extLst>
              <a:ext uri="{FF2B5EF4-FFF2-40B4-BE49-F238E27FC236}">
                <a16:creationId xmlns:a16="http://schemas.microsoft.com/office/drawing/2014/main" id="{02A24CDE-DF0F-A54D-A500-40D44E8013BC}"/>
              </a:ext>
            </a:extLst>
          </p:cNvPr>
          <p:cNvSpPr/>
          <p:nvPr/>
        </p:nvSpPr>
        <p:spPr>
          <a:xfrm>
            <a:off x="3251053" y="4938881"/>
            <a:ext cx="212075" cy="5632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" name="Shape 774">
            <a:extLst>
              <a:ext uri="{FF2B5EF4-FFF2-40B4-BE49-F238E27FC236}">
                <a16:creationId xmlns:a16="http://schemas.microsoft.com/office/drawing/2014/main" id="{2D2681BC-AA7F-8945-96BF-3524D3AB20A4}"/>
              </a:ext>
            </a:extLst>
          </p:cNvPr>
          <p:cNvSpPr/>
          <p:nvPr/>
        </p:nvSpPr>
        <p:spPr>
          <a:xfrm>
            <a:off x="3357090" y="4243725"/>
            <a:ext cx="1" cy="55872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" name="Shape 775">
            <a:extLst>
              <a:ext uri="{FF2B5EF4-FFF2-40B4-BE49-F238E27FC236}">
                <a16:creationId xmlns:a16="http://schemas.microsoft.com/office/drawing/2014/main" id="{75CA6E68-787A-5743-8760-8E8CB955E288}"/>
              </a:ext>
            </a:extLst>
          </p:cNvPr>
          <p:cNvSpPr/>
          <p:nvPr/>
        </p:nvSpPr>
        <p:spPr>
          <a:xfrm flipV="1">
            <a:off x="3358361" y="3190137"/>
            <a:ext cx="1" cy="558729"/>
          </a:xfrm>
          <a:prstGeom prst="line">
            <a:avLst/>
          </a:prstGeom>
          <a:ln w="6350">
            <a:solidFill>
              <a:schemeClr val="accent1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41675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3647" y="2221401"/>
            <a:ext cx="3209063" cy="262943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785" name="Shape 785"/>
          <p:cNvSpPr/>
          <p:nvPr/>
        </p:nvSpPr>
        <p:spPr>
          <a:xfrm>
            <a:off x="1244732" y="1496661"/>
            <a:ext cx="1732219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algn="ctr"/>
            <a:r>
              <a:rPr sz="1600" dirty="0"/>
              <a:t>Global cooling </a:t>
            </a:r>
            <a:r>
              <a:rPr lang="fr-FR" sz="1600" dirty="0"/>
              <a:t>over the</a:t>
            </a:r>
            <a:r>
              <a:rPr sz="1600" dirty="0"/>
              <a:t> Cenozoic</a:t>
            </a:r>
          </a:p>
        </p:txBody>
      </p:sp>
      <p:sp>
        <p:nvSpPr>
          <p:cNvPr id="786" name="Shape 786"/>
          <p:cNvSpPr/>
          <p:nvPr/>
        </p:nvSpPr>
        <p:spPr>
          <a:xfrm>
            <a:off x="5763408" y="1712104"/>
            <a:ext cx="240954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 algn="ctr"/>
            <a:r>
              <a:rPr sz="1800" dirty="0"/>
              <a:t>Speciation slowdown</a:t>
            </a:r>
          </a:p>
        </p:txBody>
      </p:sp>
      <p:sp>
        <p:nvSpPr>
          <p:cNvPr id="787" name="Shape 787"/>
          <p:cNvSpPr/>
          <p:nvPr/>
        </p:nvSpPr>
        <p:spPr>
          <a:xfrm rot="16200000">
            <a:off x="4281109" y="2998235"/>
            <a:ext cx="472196" cy="769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2861"/>
                </a:moveTo>
                <a:lnTo>
                  <a:pt x="5400" y="12861"/>
                </a:lnTo>
                <a:lnTo>
                  <a:pt x="5400" y="0"/>
                </a:lnTo>
                <a:lnTo>
                  <a:pt x="16200" y="0"/>
                </a:lnTo>
                <a:lnTo>
                  <a:pt x="16200" y="12861"/>
                </a:lnTo>
                <a:lnTo>
                  <a:pt x="21600" y="12861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792" name="Group 792"/>
          <p:cNvGrpSpPr/>
          <p:nvPr/>
        </p:nvGrpSpPr>
        <p:grpSpPr>
          <a:xfrm>
            <a:off x="-2" y="-1088"/>
            <a:ext cx="9144004" cy="488768"/>
            <a:chOff x="0" y="0"/>
            <a:chExt cx="9144003" cy="488767"/>
          </a:xfrm>
        </p:grpSpPr>
        <p:sp>
          <p:nvSpPr>
            <p:cNvPr id="788" name="Shape 788"/>
            <p:cNvSpPr/>
            <p:nvPr/>
          </p:nvSpPr>
          <p:spPr>
            <a:xfrm>
              <a:off x="1737362" y="0"/>
              <a:ext cx="7406641" cy="48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21600" y="0"/>
                  </a:lnTo>
                  <a:cubicBezTo>
                    <a:pt x="21597" y="7072"/>
                    <a:pt x="21595" y="14528"/>
                    <a:pt x="21592" y="21600"/>
                  </a:cubicBezTo>
                  <a:lnTo>
                    <a:pt x="0" y="2160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E699"/>
            </a:solidFill>
            <a:ln w="12700" cap="flat">
              <a:solidFill>
                <a:srgbClr val="C55A1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800">
                  <a:solidFill>
                    <a:srgbClr val="C55A11"/>
                  </a:solidFill>
                </a:defRPr>
              </a:pPr>
              <a:endParaRPr/>
            </a:p>
          </p:txBody>
        </p:sp>
        <p:grpSp>
          <p:nvGrpSpPr>
            <p:cNvPr id="791" name="Group 791"/>
            <p:cNvGrpSpPr/>
            <p:nvPr/>
          </p:nvGrpSpPr>
          <p:grpSpPr>
            <a:xfrm>
              <a:off x="-1" y="1087"/>
              <a:ext cx="2956443" cy="487681"/>
              <a:chOff x="0" y="0"/>
              <a:chExt cx="2956442" cy="487680"/>
            </a:xfrm>
          </p:grpSpPr>
          <p:sp>
            <p:nvSpPr>
              <p:cNvPr id="789" name="Shape 789"/>
              <p:cNvSpPr/>
              <p:nvPr/>
            </p:nvSpPr>
            <p:spPr>
              <a:xfrm>
                <a:off x="-1" y="-1"/>
                <a:ext cx="2956443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305"/>
              </a:solidFill>
              <a:ln w="12700" cap="flat">
                <a:solidFill>
                  <a:srgbClr val="C55A1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 cap="all" spc="150">
                    <a:solidFill>
                      <a:srgbClr val="FFE69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790" name="Shape 790"/>
              <p:cNvSpPr/>
              <p:nvPr/>
            </p:nvSpPr>
            <p:spPr>
              <a:xfrm>
                <a:off x="-1" y="58419"/>
                <a:ext cx="2956443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800"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r>
                  <a:t>   </a:t>
                </a:r>
                <a:r>
                  <a:rPr>
                    <a:solidFill>
                      <a:srgbClr val="FFE699"/>
                    </a:solidFill>
                  </a:rPr>
                  <a:t>Discussion</a:t>
                </a:r>
              </a:p>
            </p:txBody>
          </p:sp>
        </p:grpSp>
      </p:grpSp>
      <p:pic>
        <p:nvPicPr>
          <p:cNvPr id="795" name="image48.png"/>
          <p:cNvPicPr>
            <a:picLocks noChangeAspect="1"/>
          </p:cNvPicPr>
          <p:nvPr/>
        </p:nvPicPr>
        <p:blipFill>
          <a:blip r:embed="rId3">
            <a:extLst/>
          </a:blip>
          <a:srcRect l="6453" t="15688" r="5298" b="11139"/>
          <a:stretch>
            <a:fillRect/>
          </a:stretch>
        </p:blipFill>
        <p:spPr>
          <a:xfrm>
            <a:off x="448209" y="2221401"/>
            <a:ext cx="3325263" cy="2629430"/>
          </a:xfrm>
          <a:prstGeom prst="rect">
            <a:avLst/>
          </a:prstGeom>
          <a:ln w="12700">
            <a:noFill/>
            <a:miter lim="400000"/>
          </a:ln>
        </p:spPr>
      </p:pic>
      <p:sp>
        <p:nvSpPr>
          <p:cNvPr id="796" name="Shape 796"/>
          <p:cNvSpPr/>
          <p:nvPr/>
        </p:nvSpPr>
        <p:spPr>
          <a:xfrm>
            <a:off x="5846865" y="2319193"/>
            <a:ext cx="62660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400" b="1">
                <a:solidFill>
                  <a:srgbClr val="0070C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rPr lang="el-GR" dirty="0"/>
              <a:t>λ</a:t>
            </a:r>
            <a:r>
              <a:rPr lang="fr-FR" dirty="0"/>
              <a:t>(</a:t>
            </a:r>
            <a:r>
              <a:rPr lang="fr-FR" dirty="0" err="1"/>
              <a:t>t</a:t>
            </a:r>
            <a:r>
              <a:rPr lang="fr-FR" dirty="0"/>
              <a:t>)</a:t>
            </a:r>
            <a:r>
              <a:rPr sz="1100" b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797" name="Shape 797"/>
          <p:cNvSpPr/>
          <p:nvPr/>
        </p:nvSpPr>
        <p:spPr>
          <a:xfrm>
            <a:off x="856542" y="2319192"/>
            <a:ext cx="382475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>
                <a:solidFill>
                  <a:srgbClr val="FF000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rPr sz="2400" dirty="0"/>
              <a:t>T°</a:t>
            </a:r>
            <a:r>
              <a:rPr sz="1200" b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25" name="Shape 782">
            <a:extLst>
              <a:ext uri="{FF2B5EF4-FFF2-40B4-BE49-F238E27FC236}">
                <a16:creationId xmlns:a16="http://schemas.microsoft.com/office/drawing/2014/main" id="{F432A8AE-8059-5E4F-BFEF-4808AE5CD1BE}"/>
              </a:ext>
            </a:extLst>
          </p:cNvPr>
          <p:cNvSpPr/>
          <p:nvPr/>
        </p:nvSpPr>
        <p:spPr>
          <a:xfrm>
            <a:off x="1737360" y="781429"/>
            <a:ext cx="581787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sz="1800" b="1" dirty="0"/>
              <a:t>Speciation rate increases as temperature increases</a:t>
            </a:r>
          </a:p>
        </p:txBody>
      </p:sp>
    </p:spTree>
    <p:extLst>
      <p:ext uri="{BB962C8B-B14F-4D97-AF65-F5344CB8AC3E}">
        <p14:creationId xmlns:p14="http://schemas.microsoft.com/office/powerpoint/2010/main" val="68378206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roup 810"/>
          <p:cNvGrpSpPr/>
          <p:nvPr/>
        </p:nvGrpSpPr>
        <p:grpSpPr>
          <a:xfrm>
            <a:off x="-2" y="-1088"/>
            <a:ext cx="9144004" cy="488768"/>
            <a:chOff x="0" y="0"/>
            <a:chExt cx="9144003" cy="488767"/>
          </a:xfrm>
        </p:grpSpPr>
        <p:sp>
          <p:nvSpPr>
            <p:cNvPr id="806" name="Shape 806"/>
            <p:cNvSpPr/>
            <p:nvPr/>
          </p:nvSpPr>
          <p:spPr>
            <a:xfrm>
              <a:off x="1737362" y="0"/>
              <a:ext cx="7406641" cy="48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21600" y="0"/>
                  </a:lnTo>
                  <a:cubicBezTo>
                    <a:pt x="21597" y="7072"/>
                    <a:pt x="21595" y="14528"/>
                    <a:pt x="21592" y="21600"/>
                  </a:cubicBezTo>
                  <a:lnTo>
                    <a:pt x="0" y="2160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E699"/>
            </a:solidFill>
            <a:ln w="12700" cap="flat">
              <a:solidFill>
                <a:srgbClr val="C55A1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800">
                  <a:solidFill>
                    <a:srgbClr val="C55A11"/>
                  </a:solidFill>
                </a:defRPr>
              </a:pPr>
              <a:endParaRPr/>
            </a:p>
          </p:txBody>
        </p:sp>
        <p:grpSp>
          <p:nvGrpSpPr>
            <p:cNvPr id="809" name="Group 809"/>
            <p:cNvGrpSpPr/>
            <p:nvPr/>
          </p:nvGrpSpPr>
          <p:grpSpPr>
            <a:xfrm>
              <a:off x="-1" y="1087"/>
              <a:ext cx="2956443" cy="487681"/>
              <a:chOff x="0" y="0"/>
              <a:chExt cx="2956442" cy="487680"/>
            </a:xfrm>
          </p:grpSpPr>
          <p:sp>
            <p:nvSpPr>
              <p:cNvPr id="807" name="Shape 807"/>
              <p:cNvSpPr/>
              <p:nvPr/>
            </p:nvSpPr>
            <p:spPr>
              <a:xfrm>
                <a:off x="-1" y="-1"/>
                <a:ext cx="2956443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305"/>
              </a:solidFill>
              <a:ln w="12700" cap="flat">
                <a:solidFill>
                  <a:srgbClr val="C55A1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 cap="all" spc="150">
                    <a:solidFill>
                      <a:srgbClr val="FFE69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808" name="Shape 808"/>
              <p:cNvSpPr/>
              <p:nvPr/>
            </p:nvSpPr>
            <p:spPr>
              <a:xfrm>
                <a:off x="-1" y="58419"/>
                <a:ext cx="2956443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800"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r>
                  <a:t>   </a:t>
                </a:r>
                <a:r>
                  <a:rPr>
                    <a:solidFill>
                      <a:srgbClr val="FFE699"/>
                    </a:solidFill>
                  </a:rPr>
                  <a:t>Discussion</a:t>
                </a:r>
              </a:p>
            </p:txBody>
          </p:sp>
        </p:grpSp>
      </p:grpSp>
      <p:sp>
        <p:nvSpPr>
          <p:cNvPr id="818" name="Shape 818"/>
          <p:cNvSpPr/>
          <p:nvPr/>
        </p:nvSpPr>
        <p:spPr>
          <a:xfrm>
            <a:off x="-284276" y="992283"/>
            <a:ext cx="80894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lang="fr-FR" sz="1800" dirty="0" err="1"/>
              <a:t>Speciation</a:t>
            </a:r>
            <a:r>
              <a:rPr sz="1800" dirty="0"/>
              <a:t> slowdown often </a:t>
            </a:r>
            <a:r>
              <a:rPr lang="fr-FR" sz="1800" dirty="0" err="1"/>
              <a:t>inferred</a:t>
            </a:r>
            <a:r>
              <a:rPr sz="1800" dirty="0"/>
              <a:t> </a:t>
            </a:r>
            <a:r>
              <a:rPr lang="fr-FR" sz="1800" dirty="0" err="1"/>
              <a:t>from</a:t>
            </a:r>
            <a:r>
              <a:rPr sz="1800" dirty="0"/>
              <a:t> </a:t>
            </a:r>
            <a:r>
              <a:rPr lang="fr-FR" sz="1800" dirty="0" err="1"/>
              <a:t>phylogenies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DA48C-8C19-7F4C-A5AA-86984CB1505F}"/>
              </a:ext>
            </a:extLst>
          </p:cNvPr>
          <p:cNvSpPr txBox="1"/>
          <p:nvPr/>
        </p:nvSpPr>
        <p:spPr>
          <a:xfrm>
            <a:off x="435814" y="1806041"/>
            <a:ext cx="5862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kumimoji="0" lang="fr-FR" sz="1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800" b="0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hypotheses</a:t>
            </a:r>
            <a:endParaRPr kumimoji="0" lang="en-US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35083-E5A7-A94B-A30B-0EF521D82720}"/>
              </a:ext>
            </a:extLst>
          </p:cNvPr>
          <p:cNvSpPr txBox="1"/>
          <p:nvPr/>
        </p:nvSpPr>
        <p:spPr>
          <a:xfrm>
            <a:off x="435814" y="2487658"/>
            <a:ext cx="2279394" cy="16619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err="1">
                <a:ln>
                  <a:noFill/>
                </a:ln>
                <a:solidFill>
                  <a:srgbClr val="009043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Diversity-dependent</a:t>
            </a:r>
            <a:r>
              <a:rPr kumimoji="0" lang="fr-FR" sz="1600" b="1" i="0" u="none" strike="noStrike" cap="none" spc="0" normalizeH="0" baseline="0" dirty="0">
                <a:ln>
                  <a:noFill/>
                </a:ln>
                <a:solidFill>
                  <a:srgbClr val="009043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600" b="1" i="0" u="none" strike="noStrike" cap="none" spc="0" normalizeH="0" baseline="0" dirty="0" err="1">
                <a:ln>
                  <a:noFill/>
                </a:ln>
                <a:solidFill>
                  <a:srgbClr val="009043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speciation</a:t>
            </a:r>
            <a:endParaRPr kumimoji="0" lang="fr-FR" sz="1600" b="1" i="0" u="none" strike="noStrike" cap="none" spc="0" normalizeH="0" baseline="0" dirty="0">
              <a:ln>
                <a:noFill/>
              </a:ln>
              <a:solidFill>
                <a:srgbClr val="009043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i="1" dirty="0"/>
              <a:t>Etienne et al. 2012 Proc. R. Soc. B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b="1" dirty="0">
                <a:solidFill>
                  <a:schemeClr val="accent5"/>
                </a:solidFill>
              </a:rPr>
              <a:t>P</a:t>
            </a:r>
            <a:r>
              <a:rPr lang="en-US" sz="1600" b="1" dirty="0" err="1">
                <a:solidFill>
                  <a:schemeClr val="accent5"/>
                </a:solidFill>
              </a:rPr>
              <a:t>rotracted</a:t>
            </a:r>
            <a:r>
              <a:rPr lang="en-US" sz="1600" b="1" dirty="0">
                <a:solidFill>
                  <a:schemeClr val="accent5"/>
                </a:solidFill>
              </a:rPr>
              <a:t> speciation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Rosindell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et al. 2010 –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Ecol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Lett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800">
            <a:extLst>
              <a:ext uri="{FF2B5EF4-FFF2-40B4-BE49-F238E27FC236}">
                <a16:creationId xmlns:a16="http://schemas.microsoft.com/office/drawing/2014/main" id="{FB0CBB21-619B-434C-8C52-A121A8049156}"/>
              </a:ext>
            </a:extLst>
          </p:cNvPr>
          <p:cNvSpPr/>
          <p:nvPr/>
        </p:nvSpPr>
        <p:spPr>
          <a:xfrm>
            <a:off x="6853022" y="823006"/>
            <a:ext cx="2216333" cy="707886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Phillimore &amp; Price 2008 – </a:t>
            </a:r>
            <a:r>
              <a:rPr dirty="0" err="1"/>
              <a:t>PLoS</a:t>
            </a:r>
            <a:r>
              <a:rPr dirty="0"/>
              <a:t> Biol.</a:t>
            </a:r>
            <a:endParaRPr lang="fr-FR" dirty="0"/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/>
              <a:t>Glor</a:t>
            </a:r>
            <a:r>
              <a:rPr dirty="0"/>
              <a:t> 2010 – AREES</a:t>
            </a:r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/>
              <a:t>Rabosky</a:t>
            </a:r>
            <a:r>
              <a:rPr dirty="0"/>
              <a:t> 2013 – AREES</a:t>
            </a:r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Moen &amp; </a:t>
            </a:r>
            <a:r>
              <a:rPr dirty="0" err="1"/>
              <a:t>Morlon</a:t>
            </a:r>
            <a:r>
              <a:rPr dirty="0"/>
              <a:t> 2014 – TREE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80696-B251-3240-86B7-4820FDE4B305}"/>
              </a:ext>
            </a:extLst>
          </p:cNvPr>
          <p:cNvSpPr/>
          <p:nvPr/>
        </p:nvSpPr>
        <p:spPr>
          <a:xfrm>
            <a:off x="2996060" y="2527459"/>
            <a:ext cx="58586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As niches </a:t>
            </a:r>
            <a:r>
              <a:rPr lang="fr-FR" sz="1600" dirty="0" err="1"/>
              <a:t>fill</a:t>
            </a:r>
            <a:r>
              <a:rPr lang="fr-FR" sz="1600" dirty="0"/>
              <a:t> over time </a:t>
            </a:r>
            <a:r>
              <a:rPr lang="fr-FR" sz="1600" dirty="0" err="1"/>
              <a:t>there</a:t>
            </a:r>
            <a:r>
              <a:rPr lang="fr-FR" sz="1600" dirty="0"/>
              <a:t> are </a:t>
            </a:r>
            <a:r>
              <a:rPr lang="fr-FR" sz="1600" dirty="0" err="1"/>
              <a:t>less</a:t>
            </a:r>
            <a:r>
              <a:rPr lang="fr-FR" sz="1600" dirty="0"/>
              <a:t> </a:t>
            </a:r>
            <a:r>
              <a:rPr lang="fr-FR" sz="1600" dirty="0" err="1"/>
              <a:t>opportunities</a:t>
            </a:r>
            <a:r>
              <a:rPr lang="fr-FR" sz="1600" dirty="0"/>
              <a:t> for </a:t>
            </a:r>
            <a:r>
              <a:rPr lang="fr-FR" sz="1600" dirty="0" err="1"/>
              <a:t>speciation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2C5E1-2461-C14A-B5E5-06985EFB6E6B}"/>
              </a:ext>
            </a:extLst>
          </p:cNvPr>
          <p:cNvSpPr/>
          <p:nvPr/>
        </p:nvSpPr>
        <p:spPr>
          <a:xfrm>
            <a:off x="2855633" y="3425191"/>
            <a:ext cx="613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Underestimated</a:t>
            </a:r>
            <a:r>
              <a:rPr lang="fr-FR" sz="1600" dirty="0"/>
              <a:t> </a:t>
            </a:r>
            <a:r>
              <a:rPr lang="fr-FR" sz="1600" dirty="0" err="1"/>
              <a:t>speciation</a:t>
            </a:r>
            <a:r>
              <a:rPr lang="fr-FR" sz="1600" dirty="0"/>
              <a:t> at </a:t>
            </a:r>
            <a:r>
              <a:rPr lang="fr-FR" sz="1600" dirty="0" err="1"/>
              <a:t>present</a:t>
            </a:r>
            <a:r>
              <a:rPr lang="fr-FR" sz="1600" dirty="0"/>
              <a:t> due to </a:t>
            </a:r>
            <a:r>
              <a:rPr lang="fr-FR" sz="1600" dirty="0" err="1"/>
              <a:t>ongoing</a:t>
            </a:r>
            <a:r>
              <a:rPr lang="fr-FR" sz="1600" dirty="0"/>
              <a:t> </a:t>
            </a:r>
            <a:r>
              <a:rPr lang="fr-FR" sz="1600" dirty="0" err="1"/>
              <a:t>speciation</a:t>
            </a:r>
            <a:r>
              <a:rPr lang="fr-FR" sz="1600" dirty="0"/>
              <a:t> </a:t>
            </a:r>
            <a:r>
              <a:rPr lang="fr-FR" sz="1600" dirty="0" err="1"/>
              <a:t>events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77084482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0" name="Group 810"/>
          <p:cNvGrpSpPr/>
          <p:nvPr/>
        </p:nvGrpSpPr>
        <p:grpSpPr>
          <a:xfrm>
            <a:off x="-2" y="-1088"/>
            <a:ext cx="9144004" cy="488768"/>
            <a:chOff x="0" y="0"/>
            <a:chExt cx="9144003" cy="488767"/>
          </a:xfrm>
        </p:grpSpPr>
        <p:sp>
          <p:nvSpPr>
            <p:cNvPr id="806" name="Shape 806"/>
            <p:cNvSpPr/>
            <p:nvPr/>
          </p:nvSpPr>
          <p:spPr>
            <a:xfrm>
              <a:off x="1737362" y="0"/>
              <a:ext cx="7406641" cy="488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"/>
                  </a:moveTo>
                  <a:lnTo>
                    <a:pt x="21600" y="0"/>
                  </a:lnTo>
                  <a:cubicBezTo>
                    <a:pt x="21597" y="7072"/>
                    <a:pt x="21595" y="14528"/>
                    <a:pt x="21592" y="21600"/>
                  </a:cubicBezTo>
                  <a:lnTo>
                    <a:pt x="0" y="21600"/>
                  </a:lnTo>
                  <a:lnTo>
                    <a:pt x="0" y="48"/>
                  </a:lnTo>
                  <a:close/>
                </a:path>
              </a:pathLst>
            </a:custGeom>
            <a:solidFill>
              <a:srgbClr val="FFE699"/>
            </a:solidFill>
            <a:ln w="12700" cap="flat">
              <a:solidFill>
                <a:srgbClr val="C55A1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 sz="1800">
                  <a:solidFill>
                    <a:srgbClr val="C55A11"/>
                  </a:solidFill>
                </a:defRPr>
              </a:pPr>
              <a:endParaRPr/>
            </a:p>
          </p:txBody>
        </p:sp>
        <p:grpSp>
          <p:nvGrpSpPr>
            <p:cNvPr id="809" name="Group 809"/>
            <p:cNvGrpSpPr/>
            <p:nvPr/>
          </p:nvGrpSpPr>
          <p:grpSpPr>
            <a:xfrm>
              <a:off x="-1" y="1087"/>
              <a:ext cx="2956443" cy="487681"/>
              <a:chOff x="0" y="0"/>
              <a:chExt cx="2956442" cy="487680"/>
            </a:xfrm>
          </p:grpSpPr>
          <p:sp>
            <p:nvSpPr>
              <p:cNvPr id="807" name="Shape 807"/>
              <p:cNvSpPr/>
              <p:nvPr/>
            </p:nvSpPr>
            <p:spPr>
              <a:xfrm>
                <a:off x="-1" y="-1"/>
                <a:ext cx="2956443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BA305"/>
              </a:solidFill>
              <a:ln w="12700" cap="flat">
                <a:solidFill>
                  <a:srgbClr val="C55A11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sz="1800" cap="all" spc="150">
                    <a:solidFill>
                      <a:srgbClr val="FFE69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808" name="Shape 808"/>
              <p:cNvSpPr/>
              <p:nvPr/>
            </p:nvSpPr>
            <p:spPr>
              <a:xfrm>
                <a:off x="-1" y="58419"/>
                <a:ext cx="2956443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/>
              <a:p>
                <a:pPr>
                  <a:defRPr sz="1800"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r>
                  <a:t>   </a:t>
                </a:r>
                <a:r>
                  <a:rPr>
                    <a:solidFill>
                      <a:srgbClr val="FFE699"/>
                    </a:solidFill>
                  </a:rPr>
                  <a:t>Discussion</a:t>
                </a:r>
              </a:p>
            </p:txBody>
          </p:sp>
        </p:grpSp>
      </p:grpSp>
      <p:sp>
        <p:nvSpPr>
          <p:cNvPr id="818" name="Shape 818"/>
          <p:cNvSpPr/>
          <p:nvPr/>
        </p:nvSpPr>
        <p:spPr>
          <a:xfrm>
            <a:off x="-284276" y="992283"/>
            <a:ext cx="80894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lang="fr-FR" sz="1800" dirty="0" err="1"/>
              <a:t>Speciation</a:t>
            </a:r>
            <a:r>
              <a:rPr sz="1800" dirty="0"/>
              <a:t> slowdown often </a:t>
            </a:r>
            <a:r>
              <a:rPr lang="fr-FR" sz="1800" dirty="0" err="1"/>
              <a:t>inferred</a:t>
            </a:r>
            <a:r>
              <a:rPr sz="1800" dirty="0"/>
              <a:t> </a:t>
            </a:r>
            <a:r>
              <a:rPr lang="fr-FR" sz="1800" dirty="0" err="1"/>
              <a:t>from</a:t>
            </a:r>
            <a:r>
              <a:rPr sz="1800" dirty="0"/>
              <a:t> </a:t>
            </a:r>
            <a:r>
              <a:rPr lang="fr-FR" sz="1800" dirty="0" err="1"/>
              <a:t>phylogenies</a:t>
            </a:r>
            <a:endParaRPr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3DA48C-8C19-7F4C-A5AA-86984CB1505F}"/>
              </a:ext>
            </a:extLst>
          </p:cNvPr>
          <p:cNvSpPr txBox="1"/>
          <p:nvPr/>
        </p:nvSpPr>
        <p:spPr>
          <a:xfrm>
            <a:off x="435814" y="1806041"/>
            <a:ext cx="586211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0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Some</a:t>
            </a:r>
            <a:r>
              <a:rPr kumimoji="0" lang="fr-FR" sz="1800" b="0" i="0" u="sng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800" b="0" i="0" u="sng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hypotheses</a:t>
            </a:r>
            <a:endParaRPr kumimoji="0" lang="en-US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C35083-E5A7-A94B-A30B-0EF521D82720}"/>
              </a:ext>
            </a:extLst>
          </p:cNvPr>
          <p:cNvSpPr txBox="1"/>
          <p:nvPr/>
        </p:nvSpPr>
        <p:spPr>
          <a:xfrm>
            <a:off x="435813" y="2487658"/>
            <a:ext cx="2419819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err="1">
                <a:ln>
                  <a:noFill/>
                </a:ln>
                <a:solidFill>
                  <a:srgbClr val="009043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Diversity-dependent</a:t>
            </a:r>
            <a:r>
              <a:rPr kumimoji="0" lang="fr-FR" sz="1600" b="1" i="0" u="none" strike="noStrike" cap="none" spc="0" normalizeH="0" baseline="0" dirty="0">
                <a:ln>
                  <a:noFill/>
                </a:ln>
                <a:solidFill>
                  <a:srgbClr val="009043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600" b="1" i="0" u="none" strike="noStrike" cap="none" spc="0" normalizeH="0" baseline="0" dirty="0" err="1">
                <a:ln>
                  <a:noFill/>
                </a:ln>
                <a:solidFill>
                  <a:srgbClr val="009043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speciation</a:t>
            </a:r>
            <a:endParaRPr kumimoji="0" lang="fr-FR" sz="1600" b="1" i="0" u="none" strike="noStrike" cap="none" spc="0" normalizeH="0" baseline="0" dirty="0">
              <a:ln>
                <a:noFill/>
              </a:ln>
              <a:solidFill>
                <a:srgbClr val="009043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200" i="1" dirty="0"/>
              <a:t>Etienne et al. 2012 Proc. R. Soc. B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fr-FR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b="1" dirty="0">
                <a:solidFill>
                  <a:schemeClr val="accent5"/>
                </a:solidFill>
              </a:rPr>
              <a:t>P</a:t>
            </a:r>
            <a:r>
              <a:rPr lang="en-US" sz="1600" b="1" dirty="0" err="1">
                <a:solidFill>
                  <a:schemeClr val="accent5"/>
                </a:solidFill>
              </a:rPr>
              <a:t>rotracted</a:t>
            </a:r>
            <a:r>
              <a:rPr lang="en-US" sz="1600" b="1" dirty="0">
                <a:solidFill>
                  <a:schemeClr val="accent5"/>
                </a:solidFill>
              </a:rPr>
              <a:t> speciation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Rosindell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et al. 2010 –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Ecol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kumimoji="0" lang="fr-FR" sz="1200" b="0" i="1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Lett</a:t>
            </a:r>
            <a:r>
              <a:rPr kumimoji="0" lang="fr-FR" sz="1200" b="0" i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b="1" dirty="0" err="1">
                <a:solidFill>
                  <a:srgbClr val="C00000"/>
                </a:solidFill>
              </a:rPr>
              <a:t>T</a:t>
            </a:r>
            <a:r>
              <a:rPr lang="fr-FR" sz="1600" b="1" dirty="0">
                <a:solidFill>
                  <a:srgbClr val="C00000"/>
                </a:solidFill>
              </a:rPr>
              <a:t>°-</a:t>
            </a:r>
            <a:r>
              <a:rPr lang="fr-FR" sz="1600" b="1" dirty="0" err="1">
                <a:solidFill>
                  <a:srgbClr val="C00000"/>
                </a:solidFill>
              </a:rPr>
              <a:t>dependent</a:t>
            </a:r>
            <a:r>
              <a:rPr lang="fr-FR" sz="1600" b="1" dirty="0">
                <a:solidFill>
                  <a:srgbClr val="C00000"/>
                </a:solidFill>
              </a:rPr>
              <a:t> </a:t>
            </a:r>
            <a:r>
              <a:rPr lang="fr-FR" sz="1600" b="1" dirty="0" err="1">
                <a:solidFill>
                  <a:srgbClr val="C00000"/>
                </a:solidFill>
              </a:rPr>
              <a:t>speciation</a:t>
            </a:r>
            <a:r>
              <a:rPr lang="fr-FR" sz="1600" b="1" dirty="0">
                <a:solidFill>
                  <a:srgbClr val="C00000"/>
                </a:solidFill>
              </a:rPr>
              <a:t> ?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140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sym typeface="Calibri"/>
            </a:endParaRPr>
          </a:p>
        </p:txBody>
      </p:sp>
      <p:sp>
        <p:nvSpPr>
          <p:cNvPr id="25" name="Shape 800">
            <a:extLst>
              <a:ext uri="{FF2B5EF4-FFF2-40B4-BE49-F238E27FC236}">
                <a16:creationId xmlns:a16="http://schemas.microsoft.com/office/drawing/2014/main" id="{FB0CBB21-619B-434C-8C52-A121A8049156}"/>
              </a:ext>
            </a:extLst>
          </p:cNvPr>
          <p:cNvSpPr/>
          <p:nvPr/>
        </p:nvSpPr>
        <p:spPr>
          <a:xfrm>
            <a:off x="6853022" y="823006"/>
            <a:ext cx="2216333" cy="707886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Phillimore &amp; Price 2008 – </a:t>
            </a:r>
            <a:r>
              <a:rPr dirty="0" err="1"/>
              <a:t>PLoS</a:t>
            </a:r>
            <a:r>
              <a:rPr dirty="0"/>
              <a:t> Biol.</a:t>
            </a:r>
            <a:endParaRPr lang="fr-FR" dirty="0"/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/>
              <a:t>Glor</a:t>
            </a:r>
            <a:r>
              <a:rPr dirty="0"/>
              <a:t> 2010 – AREES</a:t>
            </a:r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 err="1"/>
              <a:t>Rabosky</a:t>
            </a:r>
            <a:r>
              <a:rPr dirty="0"/>
              <a:t> 2013 – AREES</a:t>
            </a:r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Moen &amp; </a:t>
            </a:r>
            <a:r>
              <a:rPr dirty="0" err="1"/>
              <a:t>Morlon</a:t>
            </a:r>
            <a:r>
              <a:rPr dirty="0"/>
              <a:t> 2014 – TREE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D80696-B251-3240-86B7-4820FDE4B305}"/>
              </a:ext>
            </a:extLst>
          </p:cNvPr>
          <p:cNvSpPr/>
          <p:nvPr/>
        </p:nvSpPr>
        <p:spPr>
          <a:xfrm>
            <a:off x="2996060" y="2527459"/>
            <a:ext cx="585868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/>
              <a:t>As niches </a:t>
            </a:r>
            <a:r>
              <a:rPr lang="fr-FR" sz="1600" dirty="0" err="1"/>
              <a:t>fill</a:t>
            </a:r>
            <a:r>
              <a:rPr lang="fr-FR" sz="1600" dirty="0"/>
              <a:t> over time </a:t>
            </a:r>
            <a:r>
              <a:rPr lang="fr-FR" sz="1600" dirty="0" err="1"/>
              <a:t>there</a:t>
            </a:r>
            <a:r>
              <a:rPr lang="fr-FR" sz="1600" dirty="0"/>
              <a:t> are </a:t>
            </a:r>
            <a:r>
              <a:rPr lang="fr-FR" sz="1600" dirty="0" err="1"/>
              <a:t>less</a:t>
            </a:r>
            <a:r>
              <a:rPr lang="fr-FR" sz="1600" dirty="0"/>
              <a:t> </a:t>
            </a:r>
            <a:r>
              <a:rPr lang="fr-FR" sz="1600" dirty="0" err="1"/>
              <a:t>opportunities</a:t>
            </a:r>
            <a:r>
              <a:rPr lang="fr-FR" sz="1600" dirty="0"/>
              <a:t> for </a:t>
            </a:r>
            <a:r>
              <a:rPr lang="fr-FR" sz="1600" dirty="0" err="1"/>
              <a:t>speciation</a:t>
            </a:r>
            <a:endParaRPr lang="en-US" sz="16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A2C5E1-2461-C14A-B5E5-06985EFB6E6B}"/>
              </a:ext>
            </a:extLst>
          </p:cNvPr>
          <p:cNvSpPr/>
          <p:nvPr/>
        </p:nvSpPr>
        <p:spPr>
          <a:xfrm>
            <a:off x="2855633" y="3416716"/>
            <a:ext cx="613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Underestimated</a:t>
            </a:r>
            <a:r>
              <a:rPr lang="fr-FR" sz="1600" dirty="0"/>
              <a:t> </a:t>
            </a:r>
            <a:r>
              <a:rPr lang="fr-FR" sz="1600" dirty="0" err="1"/>
              <a:t>speciation</a:t>
            </a:r>
            <a:r>
              <a:rPr lang="fr-FR" sz="1600" dirty="0"/>
              <a:t> at </a:t>
            </a:r>
            <a:r>
              <a:rPr lang="fr-FR" sz="1600" dirty="0" err="1"/>
              <a:t>present</a:t>
            </a:r>
            <a:r>
              <a:rPr lang="fr-FR" sz="1600" dirty="0"/>
              <a:t> due to </a:t>
            </a:r>
            <a:r>
              <a:rPr lang="fr-FR" sz="1600" dirty="0" err="1"/>
              <a:t>ongoing</a:t>
            </a:r>
            <a:r>
              <a:rPr lang="fr-FR" sz="1600" dirty="0"/>
              <a:t> </a:t>
            </a:r>
            <a:r>
              <a:rPr lang="fr-FR" sz="1600" dirty="0" err="1"/>
              <a:t>speciation</a:t>
            </a:r>
            <a:r>
              <a:rPr lang="fr-FR" sz="1600" dirty="0"/>
              <a:t> </a:t>
            </a:r>
            <a:r>
              <a:rPr lang="fr-FR" sz="1600" dirty="0" err="1"/>
              <a:t>events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BACFBBA-15C6-874E-80D9-22B1C8E207BA}"/>
              </a:ext>
            </a:extLst>
          </p:cNvPr>
          <p:cNvSpPr/>
          <p:nvPr/>
        </p:nvSpPr>
        <p:spPr>
          <a:xfrm>
            <a:off x="2855633" y="4227800"/>
            <a:ext cx="613954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600" dirty="0" err="1"/>
              <a:t>Speciation</a:t>
            </a:r>
            <a:r>
              <a:rPr lang="fr-FR" sz="1600" dirty="0"/>
              <a:t> has </a:t>
            </a:r>
            <a:r>
              <a:rPr lang="fr-FR" sz="1600" dirty="0" err="1"/>
              <a:t>decreased</a:t>
            </a:r>
            <a:r>
              <a:rPr lang="fr-FR" sz="1600" dirty="0"/>
              <a:t> as a </a:t>
            </a:r>
            <a:r>
              <a:rPr lang="fr-FR" sz="1600" dirty="0" err="1"/>
              <a:t>result</a:t>
            </a:r>
            <a:r>
              <a:rPr lang="fr-FR" sz="1600" dirty="0"/>
              <a:t> of global </a:t>
            </a:r>
            <a:r>
              <a:rPr lang="fr-FR" sz="1600" dirty="0" err="1"/>
              <a:t>cooling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2775310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2235200" y="-1088"/>
            <a:ext cx="6908801" cy="48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"/>
                </a:moveTo>
                <a:lnTo>
                  <a:pt x="21600" y="0"/>
                </a:lnTo>
                <a:cubicBezTo>
                  <a:pt x="21597" y="7072"/>
                  <a:pt x="21595" y="14528"/>
                  <a:pt x="21592" y="21600"/>
                </a:cubicBezTo>
                <a:lnTo>
                  <a:pt x="0" y="21600"/>
                </a:lnTo>
                <a:lnTo>
                  <a:pt x="0" y="48"/>
                </a:lnTo>
                <a:close/>
              </a:path>
            </a:pathLst>
          </a:custGeom>
          <a:solidFill>
            <a:srgbClr val="DBDBDB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54" name="Group 854"/>
          <p:cNvGrpSpPr/>
          <p:nvPr/>
        </p:nvGrpSpPr>
        <p:grpSpPr>
          <a:xfrm>
            <a:off x="-3" y="0"/>
            <a:ext cx="2956444" cy="487681"/>
            <a:chOff x="-1" y="0"/>
            <a:chExt cx="2956442" cy="487680"/>
          </a:xfrm>
        </p:grpSpPr>
        <p:sp>
          <p:nvSpPr>
            <p:cNvPr id="852" name="Shape 852"/>
            <p:cNvSpPr/>
            <p:nvPr/>
          </p:nvSpPr>
          <p:spPr>
            <a:xfrm>
              <a:off x="-2" y="0"/>
              <a:ext cx="2956444" cy="487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88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17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-2" y="45720"/>
              <a:ext cx="295644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dirty="0"/>
                <a:t>   Conclusions</a:t>
              </a:r>
            </a:p>
          </p:txBody>
        </p:sp>
      </p:grpSp>
      <p:sp>
        <p:nvSpPr>
          <p:cNvPr id="855" name="Shape 855"/>
          <p:cNvSpPr/>
          <p:nvPr/>
        </p:nvSpPr>
        <p:spPr>
          <a:xfrm>
            <a:off x="286870" y="850796"/>
            <a:ext cx="8647066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fr-FR" b="1" dirty="0">
                <a:sym typeface="Arial"/>
              </a:rPr>
              <a:t>Good proportion of </a:t>
            </a:r>
            <a:r>
              <a:rPr lang="fr-FR" b="1" dirty="0" err="1">
                <a:sym typeface="Arial"/>
              </a:rPr>
              <a:t>Tetrapod</a:t>
            </a:r>
            <a:r>
              <a:rPr lang="fr-FR" b="1" dirty="0">
                <a:sym typeface="Arial"/>
              </a:rPr>
              <a:t> </a:t>
            </a:r>
            <a:r>
              <a:rPr lang="fr-FR" b="1" dirty="0" err="1">
                <a:sym typeface="Arial"/>
              </a:rPr>
              <a:t>phylogenies</a:t>
            </a:r>
            <a:r>
              <a:rPr lang="fr-FR" b="1" dirty="0">
                <a:sym typeface="Arial"/>
              </a:rPr>
              <a:t> best </a:t>
            </a:r>
            <a:r>
              <a:rPr lang="fr-FR" b="1" dirty="0" err="1">
                <a:sym typeface="Arial"/>
              </a:rPr>
              <a:t>explained</a:t>
            </a:r>
            <a:r>
              <a:rPr lang="fr-FR" b="1" dirty="0">
                <a:sym typeface="Arial"/>
              </a:rPr>
              <a:t> by </a:t>
            </a:r>
            <a:r>
              <a:rPr lang="fr-FR" b="1" dirty="0" err="1">
                <a:sym typeface="Arial"/>
              </a:rPr>
              <a:t>climate-dependent</a:t>
            </a:r>
            <a:r>
              <a:rPr lang="fr-FR" b="1" dirty="0">
                <a:sym typeface="Arial"/>
              </a:rPr>
              <a:t> </a:t>
            </a:r>
            <a:r>
              <a:rPr lang="fr-FR" b="1" dirty="0" err="1">
                <a:sym typeface="Arial"/>
              </a:rPr>
              <a:t>models</a:t>
            </a:r>
            <a:r>
              <a:rPr lang="fr-FR" b="1" dirty="0">
                <a:sym typeface="Arial"/>
              </a:rPr>
              <a:t> of </a:t>
            </a:r>
            <a:r>
              <a:rPr lang="fr-FR" b="1" dirty="0" err="1">
                <a:sym typeface="Arial"/>
              </a:rPr>
              <a:t>speciation</a:t>
            </a:r>
            <a:endParaRPr lang="fr-FR" b="1" dirty="0">
              <a:sym typeface="Arial"/>
            </a:endParaRPr>
          </a:p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	</a:t>
            </a:r>
            <a:endParaRPr lang="fr-FR" dirty="0"/>
          </a:p>
        </p:txBody>
      </p:sp>
      <p:grpSp>
        <p:nvGrpSpPr>
          <p:cNvPr id="9" name="Group 753"/>
          <p:cNvGrpSpPr/>
          <p:nvPr/>
        </p:nvGrpSpPr>
        <p:grpSpPr>
          <a:xfrm>
            <a:off x="3301603" y="1628832"/>
            <a:ext cx="5198241" cy="1130821"/>
            <a:chOff x="-578339" y="-3482713"/>
            <a:chExt cx="5451182" cy="1091953"/>
          </a:xfrm>
        </p:grpSpPr>
        <p:pic>
          <p:nvPicPr>
            <p:cNvPr id="11" name="image43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758238" y="-3482712"/>
              <a:ext cx="1476679" cy="1091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" name="image4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898339" y="-3482712"/>
              <a:ext cx="859901" cy="1091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" name="image45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578339" y="-3482712"/>
              <a:ext cx="1476679" cy="1091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image46.jpe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234917" y="-3482713"/>
              <a:ext cx="1637926" cy="109195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" name="Group 2"/>
          <p:cNvGrpSpPr/>
          <p:nvPr/>
        </p:nvGrpSpPr>
        <p:grpSpPr>
          <a:xfrm>
            <a:off x="496935" y="1487600"/>
            <a:ext cx="2215305" cy="1444200"/>
            <a:chOff x="812311" y="2067925"/>
            <a:chExt cx="1863270" cy="1381543"/>
          </a:xfrm>
        </p:grpSpPr>
        <p:grpSp>
          <p:nvGrpSpPr>
            <p:cNvPr id="33" name="Group 595"/>
            <p:cNvGrpSpPr/>
            <p:nvPr/>
          </p:nvGrpSpPr>
          <p:grpSpPr>
            <a:xfrm>
              <a:off x="812311" y="2168046"/>
              <a:ext cx="1863268" cy="1281422"/>
              <a:chOff x="0" y="0"/>
              <a:chExt cx="5031644" cy="3302646"/>
            </a:xfrm>
          </p:grpSpPr>
          <p:pic>
            <p:nvPicPr>
              <p:cNvPr id="34" name="image2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4581" t="6436" r="5845" b="11208"/>
              <a:stretch>
                <a:fillRect/>
              </a:stretch>
            </p:blipFill>
            <p:spPr>
              <a:xfrm>
                <a:off x="453295" y="-1"/>
                <a:ext cx="4578350" cy="33026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5" name="image29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rcRect l="2781" t="6436" r="90330" b="11208"/>
              <a:stretch>
                <a:fillRect/>
              </a:stretch>
            </p:blipFill>
            <p:spPr>
              <a:xfrm>
                <a:off x="0" y="-1"/>
                <a:ext cx="453296" cy="33026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36" name="Group 601"/>
            <p:cNvGrpSpPr/>
            <p:nvPr/>
          </p:nvGrpSpPr>
          <p:grpSpPr>
            <a:xfrm>
              <a:off x="1028795" y="2067925"/>
              <a:ext cx="1646786" cy="155812"/>
              <a:chOff x="0" y="0"/>
              <a:chExt cx="4214323" cy="311623"/>
            </a:xfrm>
          </p:grpSpPr>
          <p:pic>
            <p:nvPicPr>
              <p:cNvPr id="37" name="image30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-1" y="26089"/>
                <a:ext cx="322650" cy="28553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8" name="image31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rcRect b="13200"/>
              <a:stretch>
                <a:fillRect/>
              </a:stretch>
            </p:blipFill>
            <p:spPr>
              <a:xfrm>
                <a:off x="886586" y="42516"/>
                <a:ext cx="460326" cy="235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9" name="image32.png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1765946" y="50808"/>
                <a:ext cx="440950" cy="2194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0" name="image33.png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2751011" y="0"/>
                <a:ext cx="460332" cy="27850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" name="image34.png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3530972" y="42517"/>
                <a:ext cx="683352" cy="23598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2" name="Rectangle 1"/>
          <p:cNvSpPr/>
          <p:nvPr/>
        </p:nvSpPr>
        <p:spPr>
          <a:xfrm>
            <a:off x="299766" y="3496154"/>
            <a:ext cx="60815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fr-FR" sz="1800" dirty="0">
                <a:sym typeface="Arial"/>
              </a:rPr>
              <a:t>Support for a </a:t>
            </a:r>
            <a:r>
              <a:rPr lang="fr-FR" sz="1800" dirty="0" err="1">
                <a:sym typeface="Arial"/>
              </a:rPr>
              <a:t>role</a:t>
            </a:r>
            <a:r>
              <a:rPr lang="fr-FR" sz="1800" dirty="0">
                <a:sym typeface="Arial"/>
              </a:rPr>
              <a:t> of </a:t>
            </a:r>
            <a:r>
              <a:rPr lang="fr-FR" sz="1800" b="1" dirty="0" err="1">
                <a:sym typeface="Arial"/>
              </a:rPr>
              <a:t>climate</a:t>
            </a:r>
            <a:r>
              <a:rPr lang="fr-FR" sz="1800" b="1" dirty="0">
                <a:sym typeface="Arial"/>
              </a:rPr>
              <a:t> as a driver </a:t>
            </a:r>
            <a:r>
              <a:rPr lang="fr-FR" sz="1800" dirty="0">
                <a:sym typeface="Arial"/>
              </a:rPr>
              <a:t>of diversification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62043" y="2956918"/>
            <a:ext cx="480282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Families of animals with diverse habitats and ecologies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37207" y="2956918"/>
            <a:ext cx="2534332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Link found in each of the </a:t>
            </a:r>
            <a:r>
              <a:rPr lang="en-US"/>
              <a:t>6 clades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image6.png" descr="Résultat de recherche d'images pour &quot;carte joker png&quot;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7654072" y="3663108"/>
            <a:ext cx="810795" cy="1175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10.gif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6509820" y="3749249"/>
            <a:ext cx="1007843" cy="1003177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Rectangle 27"/>
          <p:cNvSpPr/>
          <p:nvPr/>
        </p:nvSpPr>
        <p:spPr>
          <a:xfrm>
            <a:off x="299766" y="3929513"/>
            <a:ext cx="39270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à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fr-FR" dirty="0" err="1">
                <a:sym typeface="Arial"/>
              </a:rPr>
              <a:t>What</a:t>
            </a:r>
            <a:r>
              <a:rPr lang="fr-FR" dirty="0">
                <a:sym typeface="Arial"/>
              </a:rPr>
              <a:t> lies </a:t>
            </a:r>
            <a:r>
              <a:rPr lang="fr-FR" dirty="0" err="1">
                <a:sym typeface="Arial"/>
              </a:rPr>
              <a:t>behind</a:t>
            </a:r>
            <a:r>
              <a:rPr lang="fr-FR" dirty="0">
                <a:sym typeface="Arial"/>
              </a:rPr>
              <a:t> the </a:t>
            </a:r>
            <a:r>
              <a:rPr lang="fr-FR" dirty="0" err="1">
                <a:sym typeface="Arial"/>
              </a:rPr>
              <a:t>observed</a:t>
            </a:r>
            <a:r>
              <a:rPr lang="fr-FR" dirty="0">
                <a:sym typeface="Arial"/>
              </a:rPr>
              <a:t> </a:t>
            </a:r>
            <a:r>
              <a:rPr lang="fr-FR" dirty="0" err="1">
                <a:sym typeface="Arial"/>
              </a:rPr>
              <a:t>correlation</a:t>
            </a:r>
            <a:r>
              <a:rPr lang="fr-FR" dirty="0">
                <a:sym typeface="Arial"/>
              </a:rPr>
              <a:t> 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29F6323-D559-6A43-AB99-2CA05D3FA71D}"/>
              </a:ext>
            </a:extLst>
          </p:cNvPr>
          <p:cNvSpPr/>
          <p:nvPr/>
        </p:nvSpPr>
        <p:spPr>
          <a:xfrm>
            <a:off x="299766" y="4294210"/>
            <a:ext cx="3479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à"/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 lang="fr-FR" dirty="0">
                <a:sym typeface="Arial"/>
              </a:rPr>
              <a:t>Importance relative to </a:t>
            </a:r>
            <a:r>
              <a:rPr lang="fr-FR" dirty="0" err="1">
                <a:sym typeface="Arial"/>
              </a:rPr>
              <a:t>other</a:t>
            </a:r>
            <a:r>
              <a:rPr lang="fr-FR" dirty="0">
                <a:sym typeface="Arial"/>
              </a:rPr>
              <a:t> </a:t>
            </a:r>
            <a:r>
              <a:rPr lang="fr-FR" dirty="0" err="1">
                <a:sym typeface="Arial"/>
              </a:rPr>
              <a:t>factors</a:t>
            </a:r>
            <a:r>
              <a:rPr lang="fr-FR" dirty="0">
                <a:sym typeface="Arial"/>
              </a:rPr>
              <a:t> ?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8240" y="1110284"/>
            <a:ext cx="2496485" cy="3111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43385" y="854519"/>
            <a:ext cx="1827500" cy="22765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35199" y="0"/>
            <a:ext cx="6908800" cy="488950"/>
          </a:xfrm>
          <a:custGeom>
            <a:avLst/>
            <a:gdLst/>
            <a:ahLst/>
            <a:cxnLst/>
            <a:rect l="l" t="t" r="r" b="b"/>
            <a:pathLst>
              <a:path w="6908800" h="488950">
                <a:moveTo>
                  <a:pt x="0" y="1087"/>
                </a:moveTo>
                <a:lnTo>
                  <a:pt x="6908795" y="0"/>
                </a:lnTo>
                <a:lnTo>
                  <a:pt x="6908533" y="48249"/>
                </a:lnTo>
                <a:lnTo>
                  <a:pt x="6908272" y="96917"/>
                </a:lnTo>
                <a:lnTo>
                  <a:pt x="6908009" y="145898"/>
                </a:lnTo>
                <a:lnTo>
                  <a:pt x="6907747" y="195089"/>
                </a:lnTo>
                <a:lnTo>
                  <a:pt x="6907485" y="244383"/>
                </a:lnTo>
                <a:lnTo>
                  <a:pt x="6907222" y="293678"/>
                </a:lnTo>
                <a:lnTo>
                  <a:pt x="6906960" y="342868"/>
                </a:lnTo>
                <a:lnTo>
                  <a:pt x="6906698" y="391850"/>
                </a:lnTo>
                <a:lnTo>
                  <a:pt x="6906436" y="440517"/>
                </a:lnTo>
                <a:lnTo>
                  <a:pt x="6906175" y="488767"/>
                </a:lnTo>
                <a:lnTo>
                  <a:pt x="0" y="488767"/>
                </a:lnTo>
                <a:lnTo>
                  <a:pt x="0" y="1087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2956560" cy="487680"/>
          </a:xfrm>
          <a:custGeom>
            <a:avLst/>
            <a:gdLst/>
            <a:ahLst/>
            <a:cxnLst/>
            <a:rect l="l" t="t" r="r" b="b"/>
            <a:pathLst>
              <a:path w="2956560" h="487680">
                <a:moveTo>
                  <a:pt x="0" y="0"/>
                </a:moveTo>
                <a:lnTo>
                  <a:pt x="2956437" y="0"/>
                </a:lnTo>
                <a:lnTo>
                  <a:pt x="2311618" y="487679"/>
                </a:lnTo>
                <a:lnTo>
                  <a:pt x="0" y="48767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0206" y="104140"/>
            <a:ext cx="1679892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145" dirty="0">
                <a:solidFill>
                  <a:srgbClr val="ECEBEB"/>
                </a:solidFill>
                <a:latin typeface="Impact"/>
                <a:cs typeface="Impact"/>
              </a:rPr>
              <a:t>CONCLUSIONS</a:t>
            </a:r>
            <a:endParaRPr sz="2000" dirty="0">
              <a:latin typeface="Impact"/>
              <a:cs typeface="Impac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9810" y="3309620"/>
            <a:ext cx="3166110" cy="8720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lang="fr-FR" sz="2800" spc="-5" dirty="0" err="1">
                <a:solidFill>
                  <a:srgbClr val="595959"/>
                </a:solidFill>
                <a:latin typeface="Arial Black"/>
                <a:cs typeface="Arial Black"/>
              </a:rPr>
              <a:t>Thank</a:t>
            </a:r>
            <a:r>
              <a:rPr lang="fr-FR" sz="2800" spc="-5" dirty="0">
                <a:solidFill>
                  <a:srgbClr val="595959"/>
                </a:solidFill>
                <a:latin typeface="Arial Black"/>
                <a:cs typeface="Arial Black"/>
              </a:rPr>
              <a:t> </a:t>
            </a:r>
            <a:r>
              <a:rPr lang="fr-FR" sz="2800" spc="-5" dirty="0" err="1">
                <a:solidFill>
                  <a:srgbClr val="595959"/>
                </a:solidFill>
                <a:latin typeface="Arial Black"/>
                <a:cs typeface="Arial Black"/>
              </a:rPr>
              <a:t>you</a:t>
            </a:r>
            <a:r>
              <a:rPr lang="fr-FR" sz="2800" spc="-5" dirty="0">
                <a:solidFill>
                  <a:srgbClr val="595959"/>
                </a:solidFill>
                <a:latin typeface="Arial Black"/>
                <a:cs typeface="Arial Black"/>
              </a:rPr>
              <a:t> </a:t>
            </a:r>
          </a:p>
          <a:p>
            <a:pPr marL="12700">
              <a:lnSpc>
                <a:spcPts val="3329"/>
              </a:lnSpc>
              <a:spcBef>
                <a:spcPts val="100"/>
              </a:spcBef>
            </a:pPr>
            <a:r>
              <a:rPr lang="fr-FR" sz="2800" spc="-5" dirty="0">
                <a:solidFill>
                  <a:srgbClr val="595959"/>
                </a:solidFill>
                <a:latin typeface="Arial Black"/>
                <a:cs typeface="Arial Black"/>
              </a:rPr>
              <a:t>for </a:t>
            </a:r>
            <a:r>
              <a:rPr lang="fr-FR" sz="2800" spc="-5" dirty="0" err="1">
                <a:solidFill>
                  <a:srgbClr val="595959"/>
                </a:solidFill>
                <a:latin typeface="Arial Black"/>
                <a:cs typeface="Arial Black"/>
              </a:rPr>
              <a:t>listening</a:t>
            </a:r>
            <a:r>
              <a:rPr lang="fr-FR" sz="2800" spc="-5" dirty="0">
                <a:solidFill>
                  <a:srgbClr val="595959"/>
                </a:solidFill>
                <a:latin typeface="Arial Black"/>
                <a:cs typeface="Arial Black"/>
              </a:rPr>
              <a:t> </a:t>
            </a:r>
            <a:r>
              <a:rPr sz="2800" dirty="0">
                <a:solidFill>
                  <a:srgbClr val="595959"/>
                </a:solidFill>
                <a:latin typeface="Arial Black"/>
                <a:cs typeface="Arial Black"/>
              </a:rPr>
              <a:t>!</a:t>
            </a:r>
            <a:endParaRPr sz="2800" dirty="0">
              <a:latin typeface="Arial Black"/>
              <a:cs typeface="Arial Black"/>
            </a:endParaRPr>
          </a:p>
        </p:txBody>
      </p:sp>
      <p:sp>
        <p:nvSpPr>
          <p:cNvPr id="10" name="Shape 851">
            <a:extLst>
              <a:ext uri="{FF2B5EF4-FFF2-40B4-BE49-F238E27FC236}">
                <a16:creationId xmlns:a16="http://schemas.microsoft.com/office/drawing/2014/main" id="{499BA2F8-C187-B146-9985-9992FA4D7908}"/>
              </a:ext>
            </a:extLst>
          </p:cNvPr>
          <p:cNvSpPr/>
          <p:nvPr/>
        </p:nvSpPr>
        <p:spPr>
          <a:xfrm>
            <a:off x="2235200" y="-1088"/>
            <a:ext cx="6908801" cy="48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"/>
                </a:moveTo>
                <a:lnTo>
                  <a:pt x="21600" y="0"/>
                </a:lnTo>
                <a:cubicBezTo>
                  <a:pt x="21597" y="7072"/>
                  <a:pt x="21595" y="14528"/>
                  <a:pt x="21592" y="21600"/>
                </a:cubicBezTo>
                <a:lnTo>
                  <a:pt x="0" y="21600"/>
                </a:lnTo>
                <a:lnTo>
                  <a:pt x="0" y="48"/>
                </a:lnTo>
                <a:close/>
              </a:path>
            </a:pathLst>
          </a:custGeom>
          <a:solidFill>
            <a:srgbClr val="DBDBDB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1" name="Group 854">
            <a:extLst>
              <a:ext uri="{FF2B5EF4-FFF2-40B4-BE49-F238E27FC236}">
                <a16:creationId xmlns:a16="http://schemas.microsoft.com/office/drawing/2014/main" id="{F1C68669-B41A-0445-9202-B389565EFDD3}"/>
              </a:ext>
            </a:extLst>
          </p:cNvPr>
          <p:cNvGrpSpPr/>
          <p:nvPr/>
        </p:nvGrpSpPr>
        <p:grpSpPr>
          <a:xfrm>
            <a:off x="-3" y="0"/>
            <a:ext cx="2956444" cy="487681"/>
            <a:chOff x="-1" y="0"/>
            <a:chExt cx="2956442" cy="487680"/>
          </a:xfrm>
        </p:grpSpPr>
        <p:sp>
          <p:nvSpPr>
            <p:cNvPr id="12" name="Shape 852">
              <a:extLst>
                <a:ext uri="{FF2B5EF4-FFF2-40B4-BE49-F238E27FC236}">
                  <a16:creationId xmlns:a16="http://schemas.microsoft.com/office/drawing/2014/main" id="{59E94A3C-4646-EE47-AFA8-684B82B3A4C4}"/>
                </a:ext>
              </a:extLst>
            </p:cNvPr>
            <p:cNvSpPr/>
            <p:nvPr/>
          </p:nvSpPr>
          <p:spPr>
            <a:xfrm>
              <a:off x="-2" y="0"/>
              <a:ext cx="2956444" cy="487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88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17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  <p:sp>
          <p:nvSpPr>
            <p:cNvPr id="13" name="Shape 853">
              <a:extLst>
                <a:ext uri="{FF2B5EF4-FFF2-40B4-BE49-F238E27FC236}">
                  <a16:creationId xmlns:a16="http://schemas.microsoft.com/office/drawing/2014/main" id="{7075146E-A7A6-9B49-AFC7-A82C3E9AB5FC}"/>
                </a:ext>
              </a:extLst>
            </p:cNvPr>
            <p:cNvSpPr/>
            <p:nvPr/>
          </p:nvSpPr>
          <p:spPr>
            <a:xfrm>
              <a:off x="-2" y="45720"/>
              <a:ext cx="295644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dirty="0"/>
                <a:t>   Conclusions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627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/>
        </p:nvSpPr>
        <p:spPr>
          <a:xfrm>
            <a:off x="3427479" y="1135645"/>
            <a:ext cx="5385732" cy="3410999"/>
          </a:xfrm>
          <a:prstGeom prst="rect">
            <a:avLst/>
          </a:prstGeom>
          <a:solidFill>
            <a:srgbClr val="F2F7F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2" name="Shape 822"/>
          <p:cNvSpPr/>
          <p:nvPr/>
        </p:nvSpPr>
        <p:spPr>
          <a:xfrm>
            <a:off x="584985" y="1253922"/>
            <a:ext cx="2248619" cy="3133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Metabolic theory</a:t>
            </a:r>
          </a:p>
        </p:txBody>
      </p:sp>
      <p:pic>
        <p:nvPicPr>
          <p:cNvPr id="823" name="image49.png"/>
          <p:cNvPicPr>
            <a:picLocks noChangeAspect="1"/>
          </p:cNvPicPr>
          <p:nvPr/>
        </p:nvPicPr>
        <p:blipFill>
          <a:blip r:embed="rId2">
            <a:extLst/>
          </a:blip>
          <a:srcRect b="997"/>
          <a:stretch>
            <a:fillRect/>
          </a:stretch>
        </p:blipFill>
        <p:spPr>
          <a:xfrm>
            <a:off x="3946711" y="1208824"/>
            <a:ext cx="4595453" cy="735687"/>
          </a:xfrm>
          <a:prstGeom prst="rect">
            <a:avLst/>
          </a:prstGeom>
          <a:ln w="12700">
            <a:miter lim="400000"/>
          </a:ln>
        </p:spPr>
      </p:pic>
      <p:sp>
        <p:nvSpPr>
          <p:cNvPr id="829" name="Shape 829"/>
          <p:cNvSpPr/>
          <p:nvPr/>
        </p:nvSpPr>
        <p:spPr>
          <a:xfrm>
            <a:off x="976284" y="4751971"/>
            <a:ext cx="2292564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Brown et al. 2004 – Ecology</a:t>
            </a:r>
          </a:p>
        </p:txBody>
      </p:sp>
      <p:sp>
        <p:nvSpPr>
          <p:cNvPr id="830" name="Shape 830"/>
          <p:cNvSpPr/>
          <p:nvPr/>
        </p:nvSpPr>
        <p:spPr>
          <a:xfrm>
            <a:off x="5785973" y="4767360"/>
            <a:ext cx="1988821" cy="2642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Allen et al. 2006 – PNAS</a:t>
            </a:r>
          </a:p>
        </p:txBody>
      </p:sp>
      <p:sp>
        <p:nvSpPr>
          <p:cNvPr id="831" name="Shape 831"/>
          <p:cNvSpPr/>
          <p:nvPr/>
        </p:nvSpPr>
        <p:spPr>
          <a:xfrm>
            <a:off x="379087" y="666259"/>
            <a:ext cx="8089497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lang="fr-FR" dirty="0" err="1"/>
              <a:t>Hypothesis</a:t>
            </a:r>
            <a:r>
              <a:rPr lang="fr-FR" dirty="0"/>
              <a:t> for a causation ?</a:t>
            </a:r>
            <a:endParaRPr dirty="0"/>
          </a:p>
        </p:txBody>
      </p:sp>
      <p:sp>
        <p:nvSpPr>
          <p:cNvPr id="832" name="Shape 832"/>
          <p:cNvSpPr/>
          <p:nvPr/>
        </p:nvSpPr>
        <p:spPr>
          <a:xfrm flipH="1" flipV="1">
            <a:off x="874916" y="2020550"/>
            <a:ext cx="3964" cy="1736975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3" name="Shape 833"/>
          <p:cNvSpPr/>
          <p:nvPr/>
        </p:nvSpPr>
        <p:spPr>
          <a:xfrm flipV="1">
            <a:off x="861299" y="3753561"/>
            <a:ext cx="1736975" cy="3963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4" name="Shape 834"/>
          <p:cNvSpPr/>
          <p:nvPr/>
        </p:nvSpPr>
        <p:spPr>
          <a:xfrm flipV="1">
            <a:off x="874917" y="2344670"/>
            <a:ext cx="1603551" cy="1408893"/>
          </a:xfrm>
          <a:prstGeom prst="line">
            <a:avLst/>
          </a:prstGeom>
          <a:ln w="38100">
            <a:solidFill>
              <a:srgbClr val="FF0000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212159" y="2688981"/>
            <a:ext cx="39968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>
                <a:solidFill>
                  <a:srgbClr val="FF000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t>T°</a:t>
            </a:r>
            <a:r>
              <a:rPr sz="1100" b="0">
                <a:solidFill>
                  <a:srgbClr val="00B050"/>
                </a:solidFill>
              </a:rPr>
              <a:t> </a:t>
            </a:r>
          </a:p>
        </p:txBody>
      </p:sp>
      <p:grpSp>
        <p:nvGrpSpPr>
          <p:cNvPr id="839" name="Group 839"/>
          <p:cNvGrpSpPr/>
          <p:nvPr/>
        </p:nvGrpSpPr>
        <p:grpSpPr>
          <a:xfrm>
            <a:off x="3914306" y="2014514"/>
            <a:ext cx="1736975" cy="1736975"/>
            <a:chOff x="0" y="0"/>
            <a:chExt cx="1736974" cy="1736974"/>
          </a:xfrm>
        </p:grpSpPr>
        <p:sp>
          <p:nvSpPr>
            <p:cNvPr id="836" name="Shape 836"/>
            <p:cNvSpPr/>
            <p:nvPr/>
          </p:nvSpPr>
          <p:spPr>
            <a:xfrm flipH="1" flipV="1">
              <a:off x="13616" y="0"/>
              <a:ext cx="3964" cy="17369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7" name="Shape 837"/>
            <p:cNvSpPr/>
            <p:nvPr/>
          </p:nvSpPr>
          <p:spPr>
            <a:xfrm flipV="1">
              <a:off x="-1" y="1733011"/>
              <a:ext cx="1736975" cy="396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38" name="Shape 838"/>
            <p:cNvSpPr/>
            <p:nvPr/>
          </p:nvSpPr>
          <p:spPr>
            <a:xfrm flipV="1">
              <a:off x="13616" y="324119"/>
              <a:ext cx="1603552" cy="1408894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43" name="Group 843"/>
          <p:cNvGrpSpPr/>
          <p:nvPr/>
        </p:nvGrpSpPr>
        <p:grpSpPr>
          <a:xfrm>
            <a:off x="6731609" y="1991306"/>
            <a:ext cx="1736975" cy="1736975"/>
            <a:chOff x="0" y="0"/>
            <a:chExt cx="1736974" cy="1736974"/>
          </a:xfrm>
        </p:grpSpPr>
        <p:sp>
          <p:nvSpPr>
            <p:cNvPr id="840" name="Shape 840"/>
            <p:cNvSpPr/>
            <p:nvPr/>
          </p:nvSpPr>
          <p:spPr>
            <a:xfrm flipH="1" flipV="1">
              <a:off x="13616" y="0"/>
              <a:ext cx="3964" cy="1736974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1" name="Shape 841"/>
            <p:cNvSpPr/>
            <p:nvPr/>
          </p:nvSpPr>
          <p:spPr>
            <a:xfrm flipV="1">
              <a:off x="-1" y="1733011"/>
              <a:ext cx="1736975" cy="3963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800000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42" name="Shape 842"/>
            <p:cNvSpPr/>
            <p:nvPr/>
          </p:nvSpPr>
          <p:spPr>
            <a:xfrm flipV="1">
              <a:off x="13616" y="324119"/>
              <a:ext cx="1603552" cy="1408894"/>
            </a:xfrm>
            <a:prstGeom prst="line">
              <a:avLst/>
            </a:prstGeom>
            <a:noFill/>
            <a:ln w="38100" cap="flat">
              <a:solidFill>
                <a:srgbClr val="FF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44" name="Shape 844"/>
          <p:cNvSpPr/>
          <p:nvPr/>
        </p:nvSpPr>
        <p:spPr>
          <a:xfrm>
            <a:off x="2630626" y="2509368"/>
            <a:ext cx="748638" cy="523244"/>
          </a:xfrm>
          <a:prstGeom prst="rightArrow">
            <a:avLst>
              <a:gd name="adj1" fmla="val 40092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788835" y="3816529"/>
            <a:ext cx="1719521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F0000"/>
                </a:solidFill>
                <a:latin typeface="Ebrima"/>
                <a:ea typeface="Ebrima"/>
                <a:cs typeface="Ebrima"/>
                <a:sym typeface="Ebrima"/>
              </a:defRPr>
            </a:lvl1pPr>
          </a:lstStyle>
          <a:p>
            <a:r>
              <a:t>Speed of catalyse</a:t>
            </a:r>
          </a:p>
        </p:txBody>
      </p:sp>
      <p:sp>
        <p:nvSpPr>
          <p:cNvPr id="846" name="Shape 846"/>
          <p:cNvSpPr/>
          <p:nvPr/>
        </p:nvSpPr>
        <p:spPr>
          <a:xfrm>
            <a:off x="3427479" y="2659739"/>
            <a:ext cx="39968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>
                <a:solidFill>
                  <a:srgbClr val="FF000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t>T°</a:t>
            </a:r>
            <a:r>
              <a:rPr sz="1100" b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847" name="Shape 847"/>
          <p:cNvSpPr/>
          <p:nvPr/>
        </p:nvSpPr>
        <p:spPr>
          <a:xfrm>
            <a:off x="6244437" y="2663764"/>
            <a:ext cx="399683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000" b="1">
                <a:solidFill>
                  <a:srgbClr val="FF000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t>T°</a:t>
            </a:r>
            <a:r>
              <a:rPr sz="1100" b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848" name="Shape 848"/>
          <p:cNvSpPr/>
          <p:nvPr/>
        </p:nvSpPr>
        <p:spPr>
          <a:xfrm>
            <a:off x="3649216" y="3816529"/>
            <a:ext cx="2474747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0000"/>
                </a:solidFill>
                <a:latin typeface="Ebrima"/>
                <a:ea typeface="Ebrima"/>
                <a:cs typeface="Ebrima"/>
                <a:sym typeface="Ebrima"/>
              </a:defRPr>
            </a:lvl1pPr>
          </a:lstStyle>
          <a:p>
            <a:r>
              <a:t>Molecular divergence rate</a:t>
            </a:r>
          </a:p>
        </p:txBody>
      </p:sp>
      <p:sp>
        <p:nvSpPr>
          <p:cNvPr id="849" name="Shape 849"/>
          <p:cNvSpPr/>
          <p:nvPr/>
        </p:nvSpPr>
        <p:spPr>
          <a:xfrm>
            <a:off x="6848712" y="3780840"/>
            <a:ext cx="1736975" cy="332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0000"/>
                </a:solidFill>
                <a:latin typeface="Ebrima"/>
                <a:ea typeface="Ebrima"/>
                <a:cs typeface="Ebrima"/>
                <a:sym typeface="Ebrima"/>
              </a:defRPr>
            </a:lvl1pPr>
          </a:lstStyle>
          <a:p>
            <a:r>
              <a:t>Speciation rate</a:t>
            </a:r>
          </a:p>
        </p:txBody>
      </p:sp>
      <p:sp>
        <p:nvSpPr>
          <p:cNvPr id="31" name="Shape 851"/>
          <p:cNvSpPr/>
          <p:nvPr/>
        </p:nvSpPr>
        <p:spPr>
          <a:xfrm>
            <a:off x="2235200" y="-1088"/>
            <a:ext cx="6908801" cy="48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"/>
                </a:moveTo>
                <a:lnTo>
                  <a:pt x="21600" y="0"/>
                </a:lnTo>
                <a:cubicBezTo>
                  <a:pt x="21597" y="7072"/>
                  <a:pt x="21595" y="14528"/>
                  <a:pt x="21592" y="21600"/>
                </a:cubicBezTo>
                <a:lnTo>
                  <a:pt x="0" y="21600"/>
                </a:lnTo>
                <a:lnTo>
                  <a:pt x="0" y="48"/>
                </a:lnTo>
                <a:close/>
              </a:path>
            </a:pathLst>
          </a:custGeom>
          <a:solidFill>
            <a:srgbClr val="DBDBDB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2" name="Group 854"/>
          <p:cNvGrpSpPr/>
          <p:nvPr/>
        </p:nvGrpSpPr>
        <p:grpSpPr>
          <a:xfrm>
            <a:off x="-3" y="0"/>
            <a:ext cx="2956444" cy="487681"/>
            <a:chOff x="-1" y="0"/>
            <a:chExt cx="2956442" cy="487680"/>
          </a:xfrm>
        </p:grpSpPr>
        <p:sp>
          <p:nvSpPr>
            <p:cNvPr id="33" name="Shape 852"/>
            <p:cNvSpPr/>
            <p:nvPr/>
          </p:nvSpPr>
          <p:spPr>
            <a:xfrm>
              <a:off x="-2" y="0"/>
              <a:ext cx="2956444" cy="487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88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17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  <p:sp>
          <p:nvSpPr>
            <p:cNvPr id="34" name="Shape 853"/>
            <p:cNvSpPr/>
            <p:nvPr/>
          </p:nvSpPr>
          <p:spPr>
            <a:xfrm>
              <a:off x="-2" y="45720"/>
              <a:ext cx="295644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dirty="0"/>
                <a:t>   </a:t>
              </a:r>
              <a:r>
                <a:rPr lang="fr-FR" dirty="0"/>
                <a:t>SUPPLEMENTS</a:t>
              </a:r>
              <a:endParaRPr dirty="0"/>
            </a:p>
          </p:txBody>
        </p:sp>
      </p:grp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2235200" y="-1088"/>
            <a:ext cx="6908801" cy="48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"/>
                </a:moveTo>
                <a:lnTo>
                  <a:pt x="21600" y="0"/>
                </a:lnTo>
                <a:cubicBezTo>
                  <a:pt x="21597" y="7072"/>
                  <a:pt x="21595" y="14528"/>
                  <a:pt x="21592" y="21600"/>
                </a:cubicBezTo>
                <a:lnTo>
                  <a:pt x="0" y="21600"/>
                </a:lnTo>
                <a:lnTo>
                  <a:pt x="0" y="48"/>
                </a:lnTo>
                <a:close/>
              </a:path>
            </a:pathLst>
          </a:custGeom>
          <a:solidFill>
            <a:srgbClr val="DBDBDB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54" name="Group 854"/>
          <p:cNvGrpSpPr/>
          <p:nvPr/>
        </p:nvGrpSpPr>
        <p:grpSpPr>
          <a:xfrm>
            <a:off x="-3" y="0"/>
            <a:ext cx="2956444" cy="487681"/>
            <a:chOff x="-1" y="0"/>
            <a:chExt cx="2956442" cy="487680"/>
          </a:xfrm>
        </p:grpSpPr>
        <p:sp>
          <p:nvSpPr>
            <p:cNvPr id="852" name="Shape 852"/>
            <p:cNvSpPr/>
            <p:nvPr/>
          </p:nvSpPr>
          <p:spPr>
            <a:xfrm>
              <a:off x="-2" y="0"/>
              <a:ext cx="2956444" cy="487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88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17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-2" y="45720"/>
              <a:ext cx="295644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dirty="0"/>
                <a:t>   </a:t>
              </a:r>
              <a:r>
                <a:rPr lang="fr-FR" dirty="0"/>
                <a:t>SUPPLEMENTS</a:t>
              </a:r>
              <a:endParaRPr dirty="0"/>
            </a:p>
          </p:txBody>
        </p:sp>
      </p:grpSp>
      <p:sp>
        <p:nvSpPr>
          <p:cNvPr id="24" name="Shape 831"/>
          <p:cNvSpPr/>
          <p:nvPr/>
        </p:nvSpPr>
        <p:spPr>
          <a:xfrm>
            <a:off x="3238302" y="609212"/>
            <a:ext cx="32978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lang="fr-FR" dirty="0" err="1"/>
              <a:t>Hypothesis</a:t>
            </a:r>
            <a:r>
              <a:rPr lang="fr-FR" dirty="0"/>
              <a:t> for a </a:t>
            </a:r>
            <a:r>
              <a:rPr lang="fr-FR" dirty="0" err="1"/>
              <a:t>correlation</a:t>
            </a:r>
            <a:r>
              <a:rPr lang="fr-FR" dirty="0"/>
              <a:t> ?</a:t>
            </a:r>
            <a:endParaRPr dirty="0"/>
          </a:p>
        </p:txBody>
      </p:sp>
      <p:grpSp>
        <p:nvGrpSpPr>
          <p:cNvPr id="16" name="Group 15"/>
          <p:cNvGrpSpPr/>
          <p:nvPr/>
        </p:nvGrpSpPr>
        <p:grpSpPr>
          <a:xfrm>
            <a:off x="549723" y="1174036"/>
            <a:ext cx="3370954" cy="3740069"/>
            <a:chOff x="-4" y="916989"/>
            <a:chExt cx="3684019" cy="4012452"/>
          </a:xfrm>
        </p:grpSpPr>
        <p:sp>
          <p:nvSpPr>
            <p:cNvPr id="14" name="Rectangle 13"/>
            <p:cNvSpPr/>
            <p:nvPr/>
          </p:nvSpPr>
          <p:spPr>
            <a:xfrm>
              <a:off x="-4" y="916989"/>
              <a:ext cx="3684019" cy="40124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729" b="23284"/>
            <a:stretch/>
          </p:blipFill>
          <p:spPr>
            <a:xfrm>
              <a:off x="130629" y="1771121"/>
              <a:ext cx="3319153" cy="30000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50"/>
            <a:stretch/>
          </p:blipFill>
          <p:spPr>
            <a:xfrm>
              <a:off x="130629" y="1038521"/>
              <a:ext cx="3553386" cy="6868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584371" y="1174036"/>
            <a:ext cx="3287486" cy="3740069"/>
            <a:chOff x="5540829" y="1449355"/>
            <a:chExt cx="3110781" cy="3601615"/>
          </a:xfrm>
        </p:grpSpPr>
        <p:sp>
          <p:nvSpPr>
            <p:cNvPr id="8" name="Rectangle 7"/>
            <p:cNvSpPr/>
            <p:nvPr/>
          </p:nvSpPr>
          <p:spPr>
            <a:xfrm>
              <a:off x="5540829" y="1449355"/>
              <a:ext cx="3110781" cy="360161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343" y="1597270"/>
              <a:ext cx="2210525" cy="7161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0" y="2362295"/>
              <a:ext cx="2962010" cy="267286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340959" y="3044070"/>
            <a:ext cx="8382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Tectonics</a:t>
            </a:r>
          </a:p>
        </p:txBody>
      </p:sp>
      <p:pic>
        <p:nvPicPr>
          <p:cNvPr id="42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44396" y="2071304"/>
            <a:ext cx="960708" cy="1067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10.g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571" y="3896061"/>
            <a:ext cx="774361" cy="770776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extBox 43"/>
          <p:cNvSpPr txBox="1"/>
          <p:nvPr/>
        </p:nvSpPr>
        <p:spPr>
          <a:xfrm>
            <a:off x="4392090" y="4749438"/>
            <a:ext cx="75209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</a:t>
            </a:r>
            <a:r>
              <a:rPr kumimoji="0" lang="en-US" sz="14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583394" y="3356260"/>
            <a:ext cx="315236" cy="457200"/>
          </a:xfrm>
          <a:prstGeom prst="down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own Arrow 44"/>
          <p:cNvSpPr/>
          <p:nvPr/>
        </p:nvSpPr>
        <p:spPr>
          <a:xfrm rot="10800000">
            <a:off x="4583394" y="1634477"/>
            <a:ext cx="315236" cy="457200"/>
          </a:xfrm>
          <a:prstGeom prst="down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25889" y="1261609"/>
            <a:ext cx="8415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28811654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1155310" y="4881889"/>
            <a:ext cx="1934513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Mayhew et al. 2012 – PNAS</a:t>
            </a:r>
          </a:p>
        </p:txBody>
      </p:sp>
      <p:sp>
        <p:nvSpPr>
          <p:cNvPr id="152" name="Shape 152"/>
          <p:cNvSpPr/>
          <p:nvPr/>
        </p:nvSpPr>
        <p:spPr>
          <a:xfrm>
            <a:off x="801339" y="619374"/>
            <a:ext cx="314886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Temperature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lang="fr-FR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dirty="0"/>
              <a:t>Climate  </a:t>
            </a:r>
          </a:p>
        </p:txBody>
      </p:sp>
      <p:grpSp>
        <p:nvGrpSpPr>
          <p:cNvPr id="155" name="Group 155"/>
          <p:cNvGrpSpPr/>
          <p:nvPr/>
        </p:nvGrpSpPr>
        <p:grpSpPr>
          <a:xfrm>
            <a:off x="386479" y="1371048"/>
            <a:ext cx="3266741" cy="2649460"/>
            <a:chOff x="0" y="0"/>
            <a:chExt cx="3266739" cy="2649458"/>
          </a:xfrm>
        </p:grpSpPr>
        <p:pic>
          <p:nvPicPr>
            <p:cNvPr id="153" name="image1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7430" y="188326"/>
              <a:ext cx="3059311" cy="24611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Shape 154"/>
            <p:cNvSpPr/>
            <p:nvPr/>
          </p:nvSpPr>
          <p:spPr>
            <a:xfrm>
              <a:off x="0" y="-1"/>
              <a:ext cx="414861" cy="37665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6" name="Shape 156"/>
          <p:cNvSpPr/>
          <p:nvPr/>
        </p:nvSpPr>
        <p:spPr>
          <a:xfrm>
            <a:off x="5785973" y="4881889"/>
            <a:ext cx="1988821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Cornette et al. 2002 – PNAS</a:t>
            </a:r>
          </a:p>
        </p:txBody>
      </p:sp>
      <p:sp>
        <p:nvSpPr>
          <p:cNvPr id="157" name="Shape 157"/>
          <p:cNvSpPr/>
          <p:nvPr/>
        </p:nvSpPr>
        <p:spPr>
          <a:xfrm>
            <a:off x="5910262" y="561502"/>
            <a:ext cx="1999298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solidFill>
                  <a:srgbClr val="00B05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CO</a:t>
            </a:r>
            <a:r>
              <a:rPr sz="1400" dirty="0"/>
              <a:t>2 </a:t>
            </a:r>
            <a:r>
              <a:rPr lang="fr-FR" sz="1400" dirty="0"/>
              <a:t> </a:t>
            </a:r>
            <a:r>
              <a:rPr sz="1600" dirty="0">
                <a:latin typeface="Wingdings"/>
                <a:ea typeface="Wingdings"/>
                <a:cs typeface="Wingdings"/>
                <a:sym typeface="Wingdings"/>
              </a:rPr>
              <a:t></a:t>
            </a:r>
            <a:r>
              <a:rPr lang="fr-FR" sz="1600" dirty="0">
                <a:latin typeface="Wingdings"/>
                <a:ea typeface="Wingdings"/>
                <a:cs typeface="Wingdings"/>
                <a:sym typeface="Wingdings"/>
              </a:rPr>
              <a:t> </a:t>
            </a:r>
            <a:r>
              <a:rPr dirty="0"/>
              <a:t>Climate</a:t>
            </a:r>
          </a:p>
        </p:txBody>
      </p:sp>
      <p:pic>
        <p:nvPicPr>
          <p:cNvPr id="158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655" y="1597527"/>
            <a:ext cx="3140654" cy="24370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" name="Group 165"/>
          <p:cNvGrpSpPr/>
          <p:nvPr/>
        </p:nvGrpSpPr>
        <p:grpSpPr>
          <a:xfrm>
            <a:off x="5143655" y="4053125"/>
            <a:ext cx="2177365" cy="810176"/>
            <a:chOff x="0" y="0"/>
            <a:chExt cx="2177364" cy="810175"/>
          </a:xfrm>
        </p:grpSpPr>
        <p:grpSp>
          <p:nvGrpSpPr>
            <p:cNvPr id="161" name="Group 161"/>
            <p:cNvGrpSpPr/>
            <p:nvPr/>
          </p:nvGrpSpPr>
          <p:grpSpPr>
            <a:xfrm>
              <a:off x="516467" y="0"/>
              <a:ext cx="136249" cy="409886"/>
              <a:chOff x="0" y="0"/>
              <a:chExt cx="136248" cy="409885"/>
            </a:xfrm>
          </p:grpSpPr>
          <p:sp>
            <p:nvSpPr>
              <p:cNvPr id="159" name="Shape 159"/>
              <p:cNvSpPr/>
              <p:nvPr/>
            </p:nvSpPr>
            <p:spPr>
              <a:xfrm>
                <a:off x="-1" y="-1"/>
                <a:ext cx="136250" cy="409887"/>
              </a:xfrm>
              <a:prstGeom prst="rect">
                <a:avLst/>
              </a:prstGeom>
              <a:solidFill>
                <a:srgbClr val="B4C7E7"/>
              </a:solidFill>
              <a:ln w="6350" cap="flat">
                <a:solidFill>
                  <a:srgbClr val="44546A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0" name="Shape 160"/>
              <p:cNvSpPr/>
              <p:nvPr/>
            </p:nvSpPr>
            <p:spPr>
              <a:xfrm>
                <a:off x="20022" y="165871"/>
                <a:ext cx="96203" cy="95031"/>
              </a:xfrm>
              <a:prstGeom prst="ellipse">
                <a:avLst/>
              </a:prstGeom>
              <a:solidFill>
                <a:srgbClr val="1F4E79"/>
              </a:solidFill>
              <a:ln w="12700" cap="flat">
                <a:solidFill>
                  <a:srgbClr val="1F4E7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  <p:sp>
          <p:nvSpPr>
            <p:cNvPr id="162" name="Shape 162"/>
            <p:cNvSpPr/>
            <p:nvPr/>
          </p:nvSpPr>
          <p:spPr>
            <a:xfrm>
              <a:off x="931652" y="92890"/>
              <a:ext cx="671852" cy="2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Arial"/>
                </a:defRPr>
              </a:pPr>
              <a:r>
                <a:t>CO</a:t>
              </a:r>
              <a:r>
                <a:rPr sz="900"/>
                <a:t>2</a:t>
              </a:r>
            </a:p>
          </p:txBody>
        </p:sp>
        <p:sp>
          <p:nvSpPr>
            <p:cNvPr id="163" name="Shape 163"/>
            <p:cNvSpPr/>
            <p:nvPr/>
          </p:nvSpPr>
          <p:spPr>
            <a:xfrm>
              <a:off x="0" y="614671"/>
              <a:ext cx="850163" cy="150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0" y="17117"/>
                  </a:moveTo>
                  <a:cubicBezTo>
                    <a:pt x="1857" y="8518"/>
                    <a:pt x="3714" y="-81"/>
                    <a:pt x="5457" y="0"/>
                  </a:cubicBezTo>
                  <a:cubicBezTo>
                    <a:pt x="7200" y="82"/>
                    <a:pt x="9057" y="16465"/>
                    <a:pt x="10459" y="17607"/>
                  </a:cubicBezTo>
                  <a:cubicBezTo>
                    <a:pt x="11861" y="18748"/>
                    <a:pt x="13036" y="7581"/>
                    <a:pt x="13869" y="6847"/>
                  </a:cubicBezTo>
                  <a:cubicBezTo>
                    <a:pt x="14703" y="6114"/>
                    <a:pt x="15082" y="13287"/>
                    <a:pt x="15461" y="13205"/>
                  </a:cubicBezTo>
                  <a:cubicBezTo>
                    <a:pt x="15840" y="13124"/>
                    <a:pt x="15651" y="6766"/>
                    <a:pt x="16143" y="6358"/>
                  </a:cubicBezTo>
                  <a:cubicBezTo>
                    <a:pt x="16636" y="5951"/>
                    <a:pt x="17962" y="11412"/>
                    <a:pt x="18417" y="10760"/>
                  </a:cubicBezTo>
                  <a:cubicBezTo>
                    <a:pt x="18872" y="10108"/>
                    <a:pt x="18341" y="653"/>
                    <a:pt x="18872" y="2446"/>
                  </a:cubicBezTo>
                  <a:cubicBezTo>
                    <a:pt x="19402" y="4239"/>
                    <a:pt x="21183" y="19318"/>
                    <a:pt x="21600" y="21519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931652" y="533178"/>
              <a:ext cx="1245712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rPr dirty="0"/>
                <a:t>Sp</a:t>
              </a:r>
              <a:r>
                <a:rPr lang="fr-FR" dirty="0"/>
                <a:t>e</a:t>
              </a:r>
              <a:r>
                <a:rPr dirty="0"/>
                <a:t>ciation</a:t>
              </a:r>
            </a:p>
          </p:txBody>
        </p:sp>
      </p:grpSp>
      <p:grpSp>
        <p:nvGrpSpPr>
          <p:cNvPr id="184" name="Group 184"/>
          <p:cNvGrpSpPr/>
          <p:nvPr/>
        </p:nvGrpSpPr>
        <p:grpSpPr>
          <a:xfrm>
            <a:off x="892995" y="4055866"/>
            <a:ext cx="1871609" cy="680922"/>
            <a:chOff x="0" y="-6371"/>
            <a:chExt cx="1871608" cy="680921"/>
          </a:xfrm>
        </p:grpSpPr>
        <p:grpSp>
          <p:nvGrpSpPr>
            <p:cNvPr id="170" name="Group 170"/>
            <p:cNvGrpSpPr/>
            <p:nvPr/>
          </p:nvGrpSpPr>
          <p:grpSpPr>
            <a:xfrm>
              <a:off x="0" y="102025"/>
              <a:ext cx="747825" cy="87819"/>
              <a:chOff x="0" y="0"/>
              <a:chExt cx="747824" cy="87817"/>
            </a:xfrm>
          </p:grpSpPr>
          <p:sp>
            <p:nvSpPr>
              <p:cNvPr id="166" name="Shape 166"/>
              <p:cNvSpPr/>
              <p:nvPr/>
            </p:nvSpPr>
            <p:spPr>
              <a:xfrm>
                <a:off x="0" y="45638"/>
                <a:ext cx="747825" cy="1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>
                <a:off x="56190" y="1676"/>
                <a:ext cx="89741" cy="8614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>
                <a:off x="321938" y="0"/>
                <a:ext cx="89741" cy="8614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603162" y="0"/>
                <a:ext cx="89741" cy="8614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  <p:grpSp>
          <p:nvGrpSpPr>
            <p:cNvPr id="175" name="Group 175"/>
            <p:cNvGrpSpPr/>
            <p:nvPr/>
          </p:nvGrpSpPr>
          <p:grpSpPr>
            <a:xfrm>
              <a:off x="0" y="485295"/>
              <a:ext cx="747825" cy="87818"/>
              <a:chOff x="0" y="0"/>
              <a:chExt cx="747824" cy="87816"/>
            </a:xfrm>
          </p:grpSpPr>
          <p:sp>
            <p:nvSpPr>
              <p:cNvPr id="171" name="Shape 171"/>
              <p:cNvSpPr/>
              <p:nvPr/>
            </p:nvSpPr>
            <p:spPr>
              <a:xfrm>
                <a:off x="0" y="45638"/>
                <a:ext cx="747825" cy="1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>
                <a:off x="56190" y="1675"/>
                <a:ext cx="89741" cy="86142"/>
              </a:xfrm>
              <a:prstGeom prst="ellipse">
                <a:avLst/>
              </a:prstGeom>
              <a:solidFill>
                <a:srgbClr val="A6A6A6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>
                <a:off x="321938" y="0"/>
                <a:ext cx="89741" cy="86142"/>
              </a:xfrm>
              <a:prstGeom prst="ellipse">
                <a:avLst/>
              </a:prstGeom>
              <a:solidFill>
                <a:srgbClr val="A6A6A6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174" name="Shape 174"/>
              <p:cNvSpPr/>
              <p:nvPr/>
            </p:nvSpPr>
            <p:spPr>
              <a:xfrm>
                <a:off x="603162" y="0"/>
                <a:ext cx="89741" cy="86142"/>
              </a:xfrm>
              <a:prstGeom prst="ellipse">
                <a:avLst/>
              </a:prstGeom>
              <a:solidFill>
                <a:srgbClr val="A6A6A6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  <p:grpSp>
          <p:nvGrpSpPr>
            <p:cNvPr id="180" name="Group 180"/>
            <p:cNvGrpSpPr/>
            <p:nvPr/>
          </p:nvGrpSpPr>
          <p:grpSpPr>
            <a:xfrm>
              <a:off x="0" y="283530"/>
              <a:ext cx="747825" cy="87819"/>
              <a:chOff x="0" y="0"/>
              <a:chExt cx="747824" cy="87817"/>
            </a:xfrm>
          </p:grpSpPr>
          <p:sp>
            <p:nvSpPr>
              <p:cNvPr id="176" name="Shape 176"/>
              <p:cNvSpPr/>
              <p:nvPr/>
            </p:nvSpPr>
            <p:spPr>
              <a:xfrm>
                <a:off x="0" y="45638"/>
                <a:ext cx="747825" cy="1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>
                <a:off x="56190" y="1676"/>
                <a:ext cx="89741" cy="86142"/>
              </a:xfrm>
              <a:prstGeom prst="ellipse">
                <a:avLst/>
              </a:prstGeom>
              <a:solidFill>
                <a:srgbClr val="FFFFFF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178" name="Shape 178"/>
              <p:cNvSpPr/>
              <p:nvPr/>
            </p:nvSpPr>
            <p:spPr>
              <a:xfrm>
                <a:off x="321938" y="0"/>
                <a:ext cx="89741" cy="86142"/>
              </a:xfrm>
              <a:prstGeom prst="ellipse">
                <a:avLst/>
              </a:prstGeom>
              <a:solidFill>
                <a:srgbClr val="FFFFFF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603162" y="0"/>
                <a:ext cx="89741" cy="86142"/>
              </a:xfrm>
              <a:prstGeom prst="ellipse">
                <a:avLst/>
              </a:prstGeom>
              <a:solidFill>
                <a:srgbClr val="FFFFFF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  <p:sp>
          <p:nvSpPr>
            <p:cNvPr id="181" name="Shape 181"/>
            <p:cNvSpPr/>
            <p:nvPr/>
          </p:nvSpPr>
          <p:spPr>
            <a:xfrm>
              <a:off x="747823" y="-6371"/>
              <a:ext cx="112378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rPr dirty="0"/>
                <a:t>Temp</a:t>
              </a:r>
              <a:r>
                <a:rPr lang="fr-FR" dirty="0"/>
                <a:t>e</a:t>
              </a:r>
              <a:r>
                <a:rPr dirty="0"/>
                <a:t>rature</a:t>
              </a:r>
            </a:p>
          </p:txBody>
        </p:sp>
        <p:sp>
          <p:nvSpPr>
            <p:cNvPr id="182" name="Shape 182"/>
            <p:cNvSpPr/>
            <p:nvPr/>
          </p:nvSpPr>
          <p:spPr>
            <a:xfrm>
              <a:off x="747824" y="191886"/>
              <a:ext cx="1007392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rPr dirty="0"/>
                <a:t>Sp</a:t>
              </a:r>
              <a:r>
                <a:rPr lang="fr-FR" dirty="0"/>
                <a:t>e</a:t>
              </a:r>
              <a:r>
                <a:rPr dirty="0"/>
                <a:t>ciation</a:t>
              </a:r>
            </a:p>
          </p:txBody>
        </p:sp>
        <p:sp>
          <p:nvSpPr>
            <p:cNvPr id="183" name="Shape 183"/>
            <p:cNvSpPr/>
            <p:nvPr/>
          </p:nvSpPr>
          <p:spPr>
            <a:xfrm>
              <a:off x="747824" y="410294"/>
              <a:ext cx="1007392" cy="2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Extinction</a:t>
              </a:r>
            </a:p>
          </p:txBody>
        </p:sp>
      </p:grpSp>
      <p:grpSp>
        <p:nvGrpSpPr>
          <p:cNvPr id="191" name="Group 191"/>
          <p:cNvGrpSpPr/>
          <p:nvPr/>
        </p:nvGrpSpPr>
        <p:grpSpPr>
          <a:xfrm>
            <a:off x="-3" y="-1"/>
            <a:ext cx="9144004" cy="487682"/>
            <a:chOff x="-1" y="0"/>
            <a:chExt cx="9144002" cy="487680"/>
          </a:xfrm>
        </p:grpSpPr>
        <p:grpSp>
          <p:nvGrpSpPr>
            <p:cNvPr id="187" name="Group 187"/>
            <p:cNvGrpSpPr/>
            <p:nvPr/>
          </p:nvGrpSpPr>
          <p:grpSpPr>
            <a:xfrm>
              <a:off x="1266092" y="-1"/>
              <a:ext cx="7877910" cy="487682"/>
              <a:chOff x="0" y="0"/>
              <a:chExt cx="7877909" cy="487680"/>
            </a:xfrm>
          </p:grpSpPr>
          <p:sp>
            <p:nvSpPr>
              <p:cNvPr id="185" name="Shape 185"/>
              <p:cNvSpPr/>
              <p:nvPr/>
            </p:nvSpPr>
            <p:spPr>
              <a:xfrm>
                <a:off x="-1" y="-1"/>
                <a:ext cx="7877911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573" y="0"/>
                    </a:lnTo>
                    <a:cubicBezTo>
                      <a:pt x="21582" y="7200"/>
                      <a:pt x="21591" y="1440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1800">
                    <a:solidFill>
                      <a:srgbClr val="2F5597"/>
                    </a:solidFill>
                  </a:defRPr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>
                <a:off x="-1" y="64770"/>
                <a:ext cx="787791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1800">
                    <a:solidFill>
                      <a:srgbClr val="2F5597"/>
                    </a:solidFill>
                  </a:defRPr>
                </a:lvl1pPr>
              </a:lstStyle>
              <a:p>
                <a:r>
                  <a:t>2. The imprint of climate in the fossil record</a:t>
                </a:r>
              </a:p>
            </p:txBody>
          </p:sp>
        </p:grpSp>
        <p:grpSp>
          <p:nvGrpSpPr>
            <p:cNvPr id="190" name="Group 190"/>
            <p:cNvGrpSpPr/>
            <p:nvPr/>
          </p:nvGrpSpPr>
          <p:grpSpPr>
            <a:xfrm>
              <a:off x="-2" y="0"/>
              <a:ext cx="2336802" cy="487681"/>
              <a:chOff x="0" y="0"/>
              <a:chExt cx="2336801" cy="487680"/>
            </a:xfrm>
          </p:grpSpPr>
          <p:sp>
            <p:nvSpPr>
              <p:cNvPr id="188" name="Shape 188"/>
              <p:cNvSpPr/>
              <p:nvPr/>
            </p:nvSpPr>
            <p:spPr>
              <a:xfrm>
                <a:off x="-1" y="0"/>
                <a:ext cx="2336802" cy="487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189" name="Shape 189"/>
              <p:cNvSpPr/>
              <p:nvPr/>
            </p:nvSpPr>
            <p:spPr>
              <a:xfrm>
                <a:off x="-1" y="90170"/>
                <a:ext cx="233680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   Introduction</a:t>
                </a:r>
              </a:p>
            </p:txBody>
          </p:sp>
        </p:grpSp>
      </p:grpSp>
      <p:pic>
        <p:nvPicPr>
          <p:cNvPr id="192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5942" y="951028"/>
            <a:ext cx="3585888" cy="635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15.png"/>
          <p:cNvPicPr>
            <a:picLocks noChangeAspect="1"/>
          </p:cNvPicPr>
          <p:nvPr/>
        </p:nvPicPr>
        <p:blipFill>
          <a:blip r:embed="rId5">
            <a:extLst/>
          </a:blip>
          <a:srcRect t="38199"/>
          <a:stretch>
            <a:fillRect/>
          </a:stretch>
        </p:blipFill>
        <p:spPr>
          <a:xfrm>
            <a:off x="124129" y="1135107"/>
            <a:ext cx="4302152" cy="281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/>
          <p:nvPr/>
        </p:nvSpPr>
        <p:spPr>
          <a:xfrm>
            <a:off x="2235200" y="-1088"/>
            <a:ext cx="6908801" cy="4887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48"/>
                </a:moveTo>
                <a:lnTo>
                  <a:pt x="21600" y="0"/>
                </a:lnTo>
                <a:cubicBezTo>
                  <a:pt x="21597" y="7072"/>
                  <a:pt x="21595" y="14528"/>
                  <a:pt x="21592" y="21600"/>
                </a:cubicBezTo>
                <a:lnTo>
                  <a:pt x="0" y="21600"/>
                </a:lnTo>
                <a:lnTo>
                  <a:pt x="0" y="48"/>
                </a:lnTo>
                <a:close/>
              </a:path>
            </a:pathLst>
          </a:custGeom>
          <a:solidFill>
            <a:srgbClr val="DBDBDB"/>
          </a:solidFill>
          <a:ln w="12700">
            <a:solidFill>
              <a:srgbClr val="0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854" name="Group 854"/>
          <p:cNvGrpSpPr/>
          <p:nvPr/>
        </p:nvGrpSpPr>
        <p:grpSpPr>
          <a:xfrm>
            <a:off x="-3" y="0"/>
            <a:ext cx="2956444" cy="487681"/>
            <a:chOff x="-1" y="0"/>
            <a:chExt cx="2956442" cy="487680"/>
          </a:xfrm>
        </p:grpSpPr>
        <p:sp>
          <p:nvSpPr>
            <p:cNvPr id="852" name="Shape 852"/>
            <p:cNvSpPr/>
            <p:nvPr/>
          </p:nvSpPr>
          <p:spPr>
            <a:xfrm>
              <a:off x="-2" y="0"/>
              <a:ext cx="2956444" cy="487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16889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171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  <p:sp>
          <p:nvSpPr>
            <p:cNvPr id="853" name="Shape 853"/>
            <p:cNvSpPr/>
            <p:nvPr/>
          </p:nvSpPr>
          <p:spPr>
            <a:xfrm>
              <a:off x="-2" y="45720"/>
              <a:ext cx="2956444" cy="396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2000" cap="all" spc="150">
                  <a:solidFill>
                    <a:srgbClr val="E7E6E6"/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dirty="0"/>
                <a:t>   </a:t>
              </a:r>
              <a:r>
                <a:rPr lang="fr-FR" dirty="0"/>
                <a:t>SUPPLEMENTS</a:t>
              </a:r>
              <a:endParaRPr dirty="0"/>
            </a:p>
          </p:txBody>
        </p:sp>
      </p:grpSp>
      <p:sp>
        <p:nvSpPr>
          <p:cNvPr id="24" name="Shape 831"/>
          <p:cNvSpPr/>
          <p:nvPr/>
        </p:nvSpPr>
        <p:spPr>
          <a:xfrm>
            <a:off x="3238302" y="609212"/>
            <a:ext cx="3297869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rPr lang="fr-FR" dirty="0" err="1"/>
              <a:t>Hypothesis</a:t>
            </a:r>
            <a:r>
              <a:rPr lang="fr-FR" dirty="0"/>
              <a:t> for a </a:t>
            </a:r>
            <a:r>
              <a:rPr lang="fr-FR" dirty="0" err="1"/>
              <a:t>correlation</a:t>
            </a:r>
            <a:r>
              <a:rPr lang="fr-FR" dirty="0"/>
              <a:t> ?</a:t>
            </a:r>
            <a:endParaRPr dirty="0"/>
          </a:p>
        </p:txBody>
      </p:sp>
      <p:grpSp>
        <p:nvGrpSpPr>
          <p:cNvPr id="16" name="Group 15"/>
          <p:cNvGrpSpPr/>
          <p:nvPr/>
        </p:nvGrpSpPr>
        <p:grpSpPr>
          <a:xfrm>
            <a:off x="549723" y="1174036"/>
            <a:ext cx="3370954" cy="3740069"/>
            <a:chOff x="-4" y="916989"/>
            <a:chExt cx="3684019" cy="4012452"/>
          </a:xfrm>
        </p:grpSpPr>
        <p:sp>
          <p:nvSpPr>
            <p:cNvPr id="14" name="Rectangle 13"/>
            <p:cNvSpPr/>
            <p:nvPr/>
          </p:nvSpPr>
          <p:spPr>
            <a:xfrm>
              <a:off x="-4" y="916989"/>
              <a:ext cx="3684019" cy="40124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1729" b="23284"/>
            <a:stretch/>
          </p:blipFill>
          <p:spPr>
            <a:xfrm>
              <a:off x="130629" y="1771121"/>
              <a:ext cx="3319153" cy="300002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50"/>
            <a:stretch/>
          </p:blipFill>
          <p:spPr>
            <a:xfrm>
              <a:off x="130629" y="1038521"/>
              <a:ext cx="3553386" cy="686882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5584371" y="1174036"/>
            <a:ext cx="3287486" cy="3740069"/>
            <a:chOff x="5540829" y="1449355"/>
            <a:chExt cx="3110781" cy="3601615"/>
          </a:xfrm>
        </p:grpSpPr>
        <p:sp>
          <p:nvSpPr>
            <p:cNvPr id="8" name="Rectangle 7"/>
            <p:cNvSpPr/>
            <p:nvPr/>
          </p:nvSpPr>
          <p:spPr>
            <a:xfrm>
              <a:off x="5540829" y="1449355"/>
              <a:ext cx="3110781" cy="360161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5343" y="1597270"/>
              <a:ext cx="2210525" cy="71613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9600" y="2362295"/>
              <a:ext cx="2962010" cy="2672860"/>
            </a:xfrm>
            <a:prstGeom prst="rect">
              <a:avLst/>
            </a:prstGeom>
          </p:spPr>
        </p:pic>
      </p:grpSp>
      <p:sp>
        <p:nvSpPr>
          <p:cNvPr id="17" name="TextBox 16"/>
          <p:cNvSpPr txBox="1"/>
          <p:nvPr/>
        </p:nvSpPr>
        <p:spPr>
          <a:xfrm>
            <a:off x="4340959" y="3044070"/>
            <a:ext cx="838200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Tectonics</a:t>
            </a:r>
          </a:p>
        </p:txBody>
      </p:sp>
      <p:pic>
        <p:nvPicPr>
          <p:cNvPr id="42" name="image9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244396" y="2071304"/>
            <a:ext cx="960708" cy="10674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10.gi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37571" y="3896061"/>
            <a:ext cx="774361" cy="770776"/>
          </a:xfrm>
          <a:prstGeom prst="rect">
            <a:avLst/>
          </a:prstGeom>
          <a:ln w="12700">
            <a:miter lim="400000"/>
          </a:ln>
        </p:spPr>
      </p:pic>
      <p:sp>
        <p:nvSpPr>
          <p:cNvPr id="44" name="TextBox 43"/>
          <p:cNvSpPr txBox="1"/>
          <p:nvPr/>
        </p:nvSpPr>
        <p:spPr>
          <a:xfrm>
            <a:off x="4392090" y="4749438"/>
            <a:ext cx="75209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</a:t>
            </a:r>
            <a:r>
              <a:rPr kumimoji="0" lang="en-US" sz="1400" b="0" i="0" u="none" strike="noStrike" cap="none" spc="0" normalizeH="0" baseline="30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</a:t>
            </a:r>
          </a:p>
        </p:txBody>
      </p:sp>
      <p:sp>
        <p:nvSpPr>
          <p:cNvPr id="18" name="Down Arrow 17"/>
          <p:cNvSpPr/>
          <p:nvPr/>
        </p:nvSpPr>
        <p:spPr>
          <a:xfrm>
            <a:off x="4583394" y="3356260"/>
            <a:ext cx="315236" cy="457200"/>
          </a:xfrm>
          <a:prstGeom prst="down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Down Arrow 44"/>
          <p:cNvSpPr/>
          <p:nvPr/>
        </p:nvSpPr>
        <p:spPr>
          <a:xfrm rot="10800000">
            <a:off x="4583394" y="1634477"/>
            <a:ext cx="315236" cy="457200"/>
          </a:xfrm>
          <a:prstGeom prst="downArrow">
            <a:avLst/>
          </a:prstGeom>
          <a:solidFill>
            <a:schemeClr val="accent1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25889" y="1261609"/>
            <a:ext cx="841588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1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370472254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259285" y="1247649"/>
            <a:ext cx="2373085" cy="1169549"/>
          </a:xfrm>
          <a:prstGeom prst="rect">
            <a:avLst/>
          </a:prstGeom>
          <a:noFill/>
          <a:ln w="28575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Best models selected for 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100 post probability trees</a:t>
            </a: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from </a:t>
            </a:r>
            <a:r>
              <a:rPr lang="en-US" dirty="0" err="1"/>
              <a:t>Jetz</a:t>
            </a:r>
            <a:r>
              <a:rPr lang="en-US" dirty="0"/>
              <a:t> et al. 2012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411686" y="2738991"/>
            <a:ext cx="598715" cy="0"/>
          </a:xfrm>
          <a:prstGeom prst="line">
            <a:avLst/>
          </a:prstGeom>
          <a:noFill/>
          <a:ln w="28575" cap="flat">
            <a:solidFill>
              <a:schemeClr val="bg2"/>
            </a:solidFill>
            <a:prstDash val="dash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extBox 11"/>
          <p:cNvSpPr txBox="1"/>
          <p:nvPr/>
        </p:nvSpPr>
        <p:spPr>
          <a:xfrm>
            <a:off x="7157331" y="2585103"/>
            <a:ext cx="1262743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Consensus</a:t>
            </a:r>
            <a:r>
              <a:rPr kumimoji="0" lang="en-US" sz="1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tree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8211" y="3055594"/>
            <a:ext cx="2464159" cy="16397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259285" y="713777"/>
            <a:ext cx="25146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Strigidae</a:t>
            </a:r>
            <a:endParaRPr kumimoji="0" lang="en-US" sz="14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" name="Groupe 39"/>
          <p:cNvGrpSpPr/>
          <p:nvPr/>
        </p:nvGrpSpPr>
        <p:grpSpPr>
          <a:xfrm>
            <a:off x="-1" y="-1088"/>
            <a:ext cx="9144002" cy="488768"/>
            <a:chOff x="-1" y="-1088"/>
            <a:chExt cx="9144002" cy="488768"/>
          </a:xfrm>
        </p:grpSpPr>
        <p:sp>
          <p:nvSpPr>
            <p:cNvPr id="30" name="Rectangle 16"/>
            <p:cNvSpPr/>
            <p:nvPr/>
          </p:nvSpPr>
          <p:spPr>
            <a:xfrm>
              <a:off x="1737361" y="-1088"/>
              <a:ext cx="7406640" cy="488768"/>
            </a:xfrm>
            <a:custGeom>
              <a:avLst/>
              <a:gdLst>
                <a:gd name="connsiteX0" fmla="*/ 0 w 2270760"/>
                <a:gd name="connsiteY0" fmla="*/ 0 h 487680"/>
                <a:gd name="connsiteX1" fmla="*/ 2270760 w 2270760"/>
                <a:gd name="connsiteY1" fmla="*/ 0 h 487680"/>
                <a:gd name="connsiteX2" fmla="*/ 2270760 w 2270760"/>
                <a:gd name="connsiteY2" fmla="*/ 487680 h 487680"/>
                <a:gd name="connsiteX3" fmla="*/ 0 w 2270760"/>
                <a:gd name="connsiteY3" fmla="*/ 487680 h 487680"/>
                <a:gd name="connsiteX4" fmla="*/ 0 w 2270760"/>
                <a:gd name="connsiteY4" fmla="*/ 0 h 487680"/>
                <a:gd name="connsiteX0" fmla="*/ 0 w 2651760"/>
                <a:gd name="connsiteY0" fmla="*/ 0 h 487680"/>
                <a:gd name="connsiteX1" fmla="*/ 2651760 w 2651760"/>
                <a:gd name="connsiteY1" fmla="*/ 15240 h 487680"/>
                <a:gd name="connsiteX2" fmla="*/ 2270760 w 2651760"/>
                <a:gd name="connsiteY2" fmla="*/ 487680 h 487680"/>
                <a:gd name="connsiteX3" fmla="*/ 0 w 2651760"/>
                <a:gd name="connsiteY3" fmla="*/ 487680 h 487680"/>
                <a:gd name="connsiteX4" fmla="*/ 0 w 2651760"/>
                <a:gd name="connsiteY4" fmla="*/ 0 h 487680"/>
                <a:gd name="connsiteX0" fmla="*/ 0 w 2644140"/>
                <a:gd name="connsiteY0" fmla="*/ 7620 h 495300"/>
                <a:gd name="connsiteX1" fmla="*/ 2644140 w 2644140"/>
                <a:gd name="connsiteY1" fmla="*/ 0 h 495300"/>
                <a:gd name="connsiteX2" fmla="*/ 2270760 w 2644140"/>
                <a:gd name="connsiteY2" fmla="*/ 495300 h 495300"/>
                <a:gd name="connsiteX3" fmla="*/ 0 w 2644140"/>
                <a:gd name="connsiteY3" fmla="*/ 495300 h 495300"/>
                <a:gd name="connsiteX4" fmla="*/ 0 w 2644140"/>
                <a:gd name="connsiteY4" fmla="*/ 7620 h 495300"/>
                <a:gd name="connsiteX0" fmla="*/ 0 w 2636520"/>
                <a:gd name="connsiteY0" fmla="*/ 0 h 487680"/>
                <a:gd name="connsiteX1" fmla="*/ 2636520 w 2636520"/>
                <a:gd name="connsiteY1" fmla="*/ 1524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636520"/>
                <a:gd name="connsiteY0" fmla="*/ 0 h 487680"/>
                <a:gd name="connsiteX1" fmla="*/ 2636520 w 2636520"/>
                <a:gd name="connsiteY1" fmla="*/ 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271622"/>
                <a:gd name="connsiteY0" fmla="*/ 0 h 487680"/>
                <a:gd name="connsiteX1" fmla="*/ 2271622 w 2271622"/>
                <a:gd name="connsiteY1" fmla="*/ 7620 h 487680"/>
                <a:gd name="connsiteX2" fmla="*/ 2270760 w 2271622"/>
                <a:gd name="connsiteY2" fmla="*/ 487680 h 487680"/>
                <a:gd name="connsiteX3" fmla="*/ 0 w 2271622"/>
                <a:gd name="connsiteY3" fmla="*/ 487680 h 487680"/>
                <a:gd name="connsiteX4" fmla="*/ 0 w 2271622"/>
                <a:gd name="connsiteY4" fmla="*/ 0 h 487680"/>
                <a:gd name="connsiteX0" fmla="*/ 0 w 2271622"/>
                <a:gd name="connsiteY0" fmla="*/ 1088 h 488768"/>
                <a:gd name="connsiteX1" fmla="*/ 2271622 w 2271622"/>
                <a:gd name="connsiteY1" fmla="*/ 0 h 488768"/>
                <a:gd name="connsiteX2" fmla="*/ 2270760 w 2271622"/>
                <a:gd name="connsiteY2" fmla="*/ 488768 h 488768"/>
                <a:gd name="connsiteX3" fmla="*/ 0 w 2271622"/>
                <a:gd name="connsiteY3" fmla="*/ 488768 h 488768"/>
                <a:gd name="connsiteX4" fmla="*/ 0 w 2271622"/>
                <a:gd name="connsiteY4" fmla="*/ 1088 h 4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622" h="488768">
                  <a:moveTo>
                    <a:pt x="0" y="1088"/>
                  </a:moveTo>
                  <a:lnTo>
                    <a:pt x="2271622" y="0"/>
                  </a:lnTo>
                  <a:cubicBezTo>
                    <a:pt x="2271335" y="160020"/>
                    <a:pt x="2271047" y="328748"/>
                    <a:pt x="2270760" y="488768"/>
                  </a:cubicBezTo>
                  <a:lnTo>
                    <a:pt x="0" y="488768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31" name="Rectangle 15"/>
            <p:cNvSpPr/>
            <p:nvPr/>
          </p:nvSpPr>
          <p:spPr>
            <a:xfrm>
              <a:off x="-1" y="0"/>
              <a:ext cx="2956442" cy="487680"/>
            </a:xfrm>
            <a:custGeom>
              <a:avLst/>
              <a:gdLst>
                <a:gd name="connsiteX0" fmla="*/ 0 w 1447800"/>
                <a:gd name="connsiteY0" fmla="*/ 0 h 419100"/>
                <a:gd name="connsiteX1" fmla="*/ 1447800 w 1447800"/>
                <a:gd name="connsiteY1" fmla="*/ 0 h 419100"/>
                <a:gd name="connsiteX2" fmla="*/ 1447800 w 1447800"/>
                <a:gd name="connsiteY2" fmla="*/ 419100 h 419100"/>
                <a:gd name="connsiteX3" fmla="*/ 0 w 1447800"/>
                <a:gd name="connsiteY3" fmla="*/ 419100 h 419100"/>
                <a:gd name="connsiteX4" fmla="*/ 0 w 1447800"/>
                <a:gd name="connsiteY4" fmla="*/ 0 h 419100"/>
                <a:gd name="connsiteX0" fmla="*/ 0 w 1851660"/>
                <a:gd name="connsiteY0" fmla="*/ 0 h 419100"/>
                <a:gd name="connsiteX1" fmla="*/ 1851660 w 1851660"/>
                <a:gd name="connsiteY1" fmla="*/ 0 h 419100"/>
                <a:gd name="connsiteX2" fmla="*/ 1447800 w 1851660"/>
                <a:gd name="connsiteY2" fmla="*/ 419100 h 419100"/>
                <a:gd name="connsiteX3" fmla="*/ 0 w 1851660"/>
                <a:gd name="connsiteY3" fmla="*/ 419100 h 419100"/>
                <a:gd name="connsiteX4" fmla="*/ 0 w 1851660"/>
                <a:gd name="connsiteY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1660" h="419100">
                  <a:moveTo>
                    <a:pt x="0" y="0"/>
                  </a:moveTo>
                  <a:lnTo>
                    <a:pt x="1851660" y="0"/>
                  </a:lnTo>
                  <a:lnTo>
                    <a:pt x="14478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305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800" cap="all" spc="1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   </a:t>
              </a:r>
              <a:r>
                <a:rPr lang="fr-FR" sz="1800" cap="all" spc="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supplements</a:t>
              </a:r>
              <a:endParaRPr lang="fr-FR" sz="1800" cap="all" spc="150" dirty="0">
                <a:solidFill>
                  <a:schemeClr val="accent4">
                    <a:lumMod val="40000"/>
                    <a:lumOff val="6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333308" y="592553"/>
            <a:ext cx="3530675" cy="4501244"/>
            <a:chOff x="947057" y="610372"/>
            <a:chExt cx="3530675" cy="4501244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17" t="6409"/>
            <a:stretch/>
          </p:blipFill>
          <p:spPr>
            <a:xfrm>
              <a:off x="1435150" y="898442"/>
              <a:ext cx="3042582" cy="421279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2" r="91473"/>
            <a:stretch/>
          </p:blipFill>
          <p:spPr>
            <a:xfrm>
              <a:off x="947057" y="610372"/>
              <a:ext cx="488093" cy="4501244"/>
            </a:xfrm>
            <a:prstGeom prst="rect">
              <a:avLst/>
            </a:prstGeom>
          </p:spPr>
        </p:pic>
      </p:grpSp>
      <p:sp>
        <p:nvSpPr>
          <p:cNvPr id="17" name="Shape 345"/>
          <p:cNvSpPr/>
          <p:nvPr/>
        </p:nvSpPr>
        <p:spPr>
          <a:xfrm>
            <a:off x="1387697" y="880623"/>
            <a:ext cx="747960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 b="1">
                <a:solidFill>
                  <a:srgbClr val="0070C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rPr lang="el-GR" dirty="0"/>
              <a:t>λ</a:t>
            </a:r>
            <a:r>
              <a:rPr lang="fr-FR" dirty="0"/>
              <a:t>(</a:t>
            </a:r>
            <a:r>
              <a:rPr lang="fr-FR" dirty="0" err="1"/>
              <a:t>t</a:t>
            </a:r>
            <a:r>
              <a:rPr lang="fr-FR" dirty="0"/>
              <a:t>)</a:t>
            </a:r>
            <a:r>
              <a:rPr sz="1400" b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5570633" y="4449492"/>
            <a:ext cx="3273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3200" b="1" dirty="0" err="1">
                <a:solidFill>
                  <a:schemeClr val="accent5"/>
                </a:solidFill>
              </a:rPr>
              <a:t>t</a:t>
            </a:r>
            <a:endParaRPr lang="en-US" sz="3200" b="1" dirty="0">
              <a:solidFill>
                <a:schemeClr val="accent5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9" t="8940" r="63380" b="37626"/>
          <a:stretch/>
        </p:blipFill>
        <p:spPr>
          <a:xfrm>
            <a:off x="261781" y="2044293"/>
            <a:ext cx="1767300" cy="24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2491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-1" y="-1088"/>
            <a:ext cx="9144002" cy="488768"/>
            <a:chOff x="-1" y="-1088"/>
            <a:chExt cx="9144002" cy="488768"/>
          </a:xfrm>
        </p:grpSpPr>
        <p:sp>
          <p:nvSpPr>
            <p:cNvPr id="41" name="Rectangle 16"/>
            <p:cNvSpPr/>
            <p:nvPr/>
          </p:nvSpPr>
          <p:spPr>
            <a:xfrm>
              <a:off x="1737361" y="-1088"/>
              <a:ext cx="7406640" cy="488768"/>
            </a:xfrm>
            <a:custGeom>
              <a:avLst/>
              <a:gdLst>
                <a:gd name="connsiteX0" fmla="*/ 0 w 2270760"/>
                <a:gd name="connsiteY0" fmla="*/ 0 h 487680"/>
                <a:gd name="connsiteX1" fmla="*/ 2270760 w 2270760"/>
                <a:gd name="connsiteY1" fmla="*/ 0 h 487680"/>
                <a:gd name="connsiteX2" fmla="*/ 2270760 w 2270760"/>
                <a:gd name="connsiteY2" fmla="*/ 487680 h 487680"/>
                <a:gd name="connsiteX3" fmla="*/ 0 w 2270760"/>
                <a:gd name="connsiteY3" fmla="*/ 487680 h 487680"/>
                <a:gd name="connsiteX4" fmla="*/ 0 w 2270760"/>
                <a:gd name="connsiteY4" fmla="*/ 0 h 487680"/>
                <a:gd name="connsiteX0" fmla="*/ 0 w 2651760"/>
                <a:gd name="connsiteY0" fmla="*/ 0 h 487680"/>
                <a:gd name="connsiteX1" fmla="*/ 2651760 w 2651760"/>
                <a:gd name="connsiteY1" fmla="*/ 15240 h 487680"/>
                <a:gd name="connsiteX2" fmla="*/ 2270760 w 2651760"/>
                <a:gd name="connsiteY2" fmla="*/ 487680 h 487680"/>
                <a:gd name="connsiteX3" fmla="*/ 0 w 2651760"/>
                <a:gd name="connsiteY3" fmla="*/ 487680 h 487680"/>
                <a:gd name="connsiteX4" fmla="*/ 0 w 2651760"/>
                <a:gd name="connsiteY4" fmla="*/ 0 h 487680"/>
                <a:gd name="connsiteX0" fmla="*/ 0 w 2644140"/>
                <a:gd name="connsiteY0" fmla="*/ 7620 h 495300"/>
                <a:gd name="connsiteX1" fmla="*/ 2644140 w 2644140"/>
                <a:gd name="connsiteY1" fmla="*/ 0 h 495300"/>
                <a:gd name="connsiteX2" fmla="*/ 2270760 w 2644140"/>
                <a:gd name="connsiteY2" fmla="*/ 495300 h 495300"/>
                <a:gd name="connsiteX3" fmla="*/ 0 w 2644140"/>
                <a:gd name="connsiteY3" fmla="*/ 495300 h 495300"/>
                <a:gd name="connsiteX4" fmla="*/ 0 w 2644140"/>
                <a:gd name="connsiteY4" fmla="*/ 7620 h 495300"/>
                <a:gd name="connsiteX0" fmla="*/ 0 w 2636520"/>
                <a:gd name="connsiteY0" fmla="*/ 0 h 487680"/>
                <a:gd name="connsiteX1" fmla="*/ 2636520 w 2636520"/>
                <a:gd name="connsiteY1" fmla="*/ 1524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636520"/>
                <a:gd name="connsiteY0" fmla="*/ 0 h 487680"/>
                <a:gd name="connsiteX1" fmla="*/ 2636520 w 2636520"/>
                <a:gd name="connsiteY1" fmla="*/ 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271622"/>
                <a:gd name="connsiteY0" fmla="*/ 0 h 487680"/>
                <a:gd name="connsiteX1" fmla="*/ 2271622 w 2271622"/>
                <a:gd name="connsiteY1" fmla="*/ 7620 h 487680"/>
                <a:gd name="connsiteX2" fmla="*/ 2270760 w 2271622"/>
                <a:gd name="connsiteY2" fmla="*/ 487680 h 487680"/>
                <a:gd name="connsiteX3" fmla="*/ 0 w 2271622"/>
                <a:gd name="connsiteY3" fmla="*/ 487680 h 487680"/>
                <a:gd name="connsiteX4" fmla="*/ 0 w 2271622"/>
                <a:gd name="connsiteY4" fmla="*/ 0 h 487680"/>
                <a:gd name="connsiteX0" fmla="*/ 0 w 2271622"/>
                <a:gd name="connsiteY0" fmla="*/ 1088 h 488768"/>
                <a:gd name="connsiteX1" fmla="*/ 2271622 w 2271622"/>
                <a:gd name="connsiteY1" fmla="*/ 0 h 488768"/>
                <a:gd name="connsiteX2" fmla="*/ 2270760 w 2271622"/>
                <a:gd name="connsiteY2" fmla="*/ 488768 h 488768"/>
                <a:gd name="connsiteX3" fmla="*/ 0 w 2271622"/>
                <a:gd name="connsiteY3" fmla="*/ 488768 h 488768"/>
                <a:gd name="connsiteX4" fmla="*/ 0 w 2271622"/>
                <a:gd name="connsiteY4" fmla="*/ 1088 h 4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622" h="488768">
                  <a:moveTo>
                    <a:pt x="0" y="1088"/>
                  </a:moveTo>
                  <a:lnTo>
                    <a:pt x="2271622" y="0"/>
                  </a:lnTo>
                  <a:cubicBezTo>
                    <a:pt x="2271335" y="160020"/>
                    <a:pt x="2271047" y="328748"/>
                    <a:pt x="2270760" y="488768"/>
                  </a:cubicBezTo>
                  <a:lnTo>
                    <a:pt x="0" y="488768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2" name="Rectangle 15"/>
            <p:cNvSpPr/>
            <p:nvPr/>
          </p:nvSpPr>
          <p:spPr>
            <a:xfrm>
              <a:off x="-1" y="0"/>
              <a:ext cx="2956442" cy="487680"/>
            </a:xfrm>
            <a:custGeom>
              <a:avLst/>
              <a:gdLst>
                <a:gd name="connsiteX0" fmla="*/ 0 w 1447800"/>
                <a:gd name="connsiteY0" fmla="*/ 0 h 419100"/>
                <a:gd name="connsiteX1" fmla="*/ 1447800 w 1447800"/>
                <a:gd name="connsiteY1" fmla="*/ 0 h 419100"/>
                <a:gd name="connsiteX2" fmla="*/ 1447800 w 1447800"/>
                <a:gd name="connsiteY2" fmla="*/ 419100 h 419100"/>
                <a:gd name="connsiteX3" fmla="*/ 0 w 1447800"/>
                <a:gd name="connsiteY3" fmla="*/ 419100 h 419100"/>
                <a:gd name="connsiteX4" fmla="*/ 0 w 1447800"/>
                <a:gd name="connsiteY4" fmla="*/ 0 h 419100"/>
                <a:gd name="connsiteX0" fmla="*/ 0 w 1851660"/>
                <a:gd name="connsiteY0" fmla="*/ 0 h 419100"/>
                <a:gd name="connsiteX1" fmla="*/ 1851660 w 1851660"/>
                <a:gd name="connsiteY1" fmla="*/ 0 h 419100"/>
                <a:gd name="connsiteX2" fmla="*/ 1447800 w 1851660"/>
                <a:gd name="connsiteY2" fmla="*/ 419100 h 419100"/>
                <a:gd name="connsiteX3" fmla="*/ 0 w 1851660"/>
                <a:gd name="connsiteY3" fmla="*/ 419100 h 419100"/>
                <a:gd name="connsiteX4" fmla="*/ 0 w 1851660"/>
                <a:gd name="connsiteY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1660" h="419100">
                  <a:moveTo>
                    <a:pt x="0" y="0"/>
                  </a:moveTo>
                  <a:lnTo>
                    <a:pt x="1851660" y="0"/>
                  </a:lnTo>
                  <a:lnTo>
                    <a:pt x="14478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305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800" cap="all" spc="1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   </a:t>
              </a:r>
              <a:r>
                <a:rPr lang="fr-FR" sz="1800" cap="all" spc="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supplements</a:t>
              </a:r>
              <a:endParaRPr lang="fr-FR" sz="1800" cap="all" spc="150" dirty="0">
                <a:solidFill>
                  <a:schemeClr val="accent4">
                    <a:lumMod val="40000"/>
                    <a:lumOff val="6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https://lh6.googleusercontent.com/di-rTEQ3MQkLeLY__s4qOileBtGaN1if4P8mK6ugdQSgkOkLFGsmuENGEsLVvrb4X2xWb8NnhRoqCzutcBJWfBs23gIy6q0Wx6Q3OyhG0iMOTbd0uLdvwRCbEXAkF6fU-eS3fMuYkf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t="12988" r="4748" b="11676"/>
          <a:stretch/>
        </p:blipFill>
        <p:spPr bwMode="auto">
          <a:xfrm>
            <a:off x="1737361" y="1268008"/>
            <a:ext cx="5580917" cy="368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174522" y="4303423"/>
            <a:ext cx="16568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latin typeface="Arial" panose="020B0604020202020204" pitchFamily="34" charset="0"/>
              </a:rPr>
              <a:t>Crown Age (</a:t>
            </a:r>
            <a:r>
              <a:rPr lang="fr-FR" b="1" dirty="0" err="1">
                <a:latin typeface="Arial" panose="020B0604020202020204" pitchFamily="34" charset="0"/>
              </a:rPr>
              <a:t>Mya</a:t>
            </a:r>
            <a:r>
              <a:rPr lang="fr-FR" b="1" dirty="0">
                <a:latin typeface="Arial" panose="020B0604020202020204" pitchFamily="34" charset="0"/>
              </a:rPr>
              <a:t>)</a:t>
            </a:r>
            <a:endParaRPr lang="fr-FR" dirty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168" y="2585373"/>
            <a:ext cx="1359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latin typeface="Arial" panose="020B0604020202020204" pitchFamily="34" charset="0"/>
              </a:rPr>
              <a:t>Number</a:t>
            </a:r>
            <a:r>
              <a:rPr lang="fr-FR" b="1" dirty="0">
                <a:latin typeface="Arial" panose="020B0604020202020204" pitchFamily="34" charset="0"/>
              </a:rPr>
              <a:t> of </a:t>
            </a:r>
            <a:r>
              <a:rPr lang="fr-FR" b="1" dirty="0" err="1">
                <a:latin typeface="Arial" panose="020B0604020202020204" pitchFamily="34" charset="0"/>
              </a:rPr>
              <a:t>families</a:t>
            </a:r>
            <a:endParaRPr lang="fr-FR" b="1" dirty="0">
              <a:latin typeface="Arial" panose="020B0604020202020204" pitchFamily="34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656115" y="816429"/>
            <a:ext cx="394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/>
              <a:t>Selected</a:t>
            </a:r>
            <a:r>
              <a:rPr lang="fr-FR" sz="1600" b="1" dirty="0"/>
              <a:t> </a:t>
            </a:r>
            <a:r>
              <a:rPr lang="fr-FR" sz="1600" b="1" dirty="0" err="1"/>
              <a:t>models</a:t>
            </a:r>
            <a:r>
              <a:rPr lang="fr-FR" sz="1600" b="1" dirty="0"/>
              <a:t> and </a:t>
            </a:r>
            <a:r>
              <a:rPr lang="fr-FR" sz="1600" b="1" dirty="0" err="1"/>
              <a:t>age</a:t>
            </a:r>
            <a:r>
              <a:rPr lang="fr-FR" sz="1600" b="1" dirty="0"/>
              <a:t> of </a:t>
            </a:r>
            <a:r>
              <a:rPr lang="fr-FR" sz="1600" b="1" dirty="0" err="1"/>
              <a:t>phylogenies</a:t>
            </a:r>
            <a:endParaRPr lang="fr-FR" sz="1600" b="1" dirty="0"/>
          </a:p>
        </p:txBody>
      </p:sp>
      <p:grpSp>
        <p:nvGrpSpPr>
          <p:cNvPr id="9" name="Group 607"/>
          <p:cNvGrpSpPr/>
          <p:nvPr/>
        </p:nvGrpSpPr>
        <p:grpSpPr>
          <a:xfrm>
            <a:off x="7174522" y="1317073"/>
            <a:ext cx="1829313" cy="2218764"/>
            <a:chOff x="0" y="0"/>
            <a:chExt cx="1829311" cy="2218762"/>
          </a:xfrm>
        </p:grpSpPr>
        <p:sp>
          <p:nvSpPr>
            <p:cNvPr id="10" name="Shape 603"/>
            <p:cNvSpPr/>
            <p:nvPr/>
          </p:nvSpPr>
          <p:spPr>
            <a:xfrm>
              <a:off x="0" y="0"/>
              <a:ext cx="175824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200" b="1">
                  <a:solidFill>
                    <a:srgbClr val="008B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CO</a:t>
              </a:r>
              <a:r>
                <a:rPr baseline="-25000" dirty="0"/>
                <a:t>2</a:t>
              </a:r>
              <a:r>
                <a:rPr dirty="0"/>
                <a:t>-dependent model</a:t>
              </a:r>
            </a:p>
          </p:txBody>
        </p:sp>
        <p:sp>
          <p:nvSpPr>
            <p:cNvPr id="11" name="Shape 604"/>
            <p:cNvSpPr/>
            <p:nvPr/>
          </p:nvSpPr>
          <p:spPr>
            <a:xfrm>
              <a:off x="0" y="538845"/>
              <a:ext cx="182931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algn="ctr"/>
              <a:r>
                <a:t>Temperature-dependent model</a:t>
              </a:r>
            </a:p>
          </p:txBody>
        </p:sp>
        <p:sp>
          <p:nvSpPr>
            <p:cNvPr id="12" name="Shape 605"/>
            <p:cNvSpPr/>
            <p:nvPr/>
          </p:nvSpPr>
          <p:spPr>
            <a:xfrm>
              <a:off x="0" y="1294553"/>
              <a:ext cx="163832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solidFill>
                    <a:srgbClr val="2E75B6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algn="ctr"/>
              <a:r>
                <a:t>Time-dependent model</a:t>
              </a:r>
            </a:p>
          </p:txBody>
        </p:sp>
        <p:sp>
          <p:nvSpPr>
            <p:cNvPr id="13" name="Shape 606"/>
            <p:cNvSpPr/>
            <p:nvPr/>
          </p:nvSpPr>
          <p:spPr>
            <a:xfrm>
              <a:off x="0" y="1941765"/>
              <a:ext cx="1638329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algn="ctr"/>
              <a:r>
                <a:t>Constant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2753289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-1" y="-1088"/>
            <a:ext cx="9144002" cy="488768"/>
            <a:chOff x="-1" y="-1088"/>
            <a:chExt cx="9144002" cy="488768"/>
          </a:xfrm>
        </p:grpSpPr>
        <p:sp>
          <p:nvSpPr>
            <p:cNvPr id="41" name="Rectangle 16"/>
            <p:cNvSpPr/>
            <p:nvPr/>
          </p:nvSpPr>
          <p:spPr>
            <a:xfrm>
              <a:off x="1737361" y="-1088"/>
              <a:ext cx="7406640" cy="488768"/>
            </a:xfrm>
            <a:custGeom>
              <a:avLst/>
              <a:gdLst>
                <a:gd name="connsiteX0" fmla="*/ 0 w 2270760"/>
                <a:gd name="connsiteY0" fmla="*/ 0 h 487680"/>
                <a:gd name="connsiteX1" fmla="*/ 2270760 w 2270760"/>
                <a:gd name="connsiteY1" fmla="*/ 0 h 487680"/>
                <a:gd name="connsiteX2" fmla="*/ 2270760 w 2270760"/>
                <a:gd name="connsiteY2" fmla="*/ 487680 h 487680"/>
                <a:gd name="connsiteX3" fmla="*/ 0 w 2270760"/>
                <a:gd name="connsiteY3" fmla="*/ 487680 h 487680"/>
                <a:gd name="connsiteX4" fmla="*/ 0 w 2270760"/>
                <a:gd name="connsiteY4" fmla="*/ 0 h 487680"/>
                <a:gd name="connsiteX0" fmla="*/ 0 w 2651760"/>
                <a:gd name="connsiteY0" fmla="*/ 0 h 487680"/>
                <a:gd name="connsiteX1" fmla="*/ 2651760 w 2651760"/>
                <a:gd name="connsiteY1" fmla="*/ 15240 h 487680"/>
                <a:gd name="connsiteX2" fmla="*/ 2270760 w 2651760"/>
                <a:gd name="connsiteY2" fmla="*/ 487680 h 487680"/>
                <a:gd name="connsiteX3" fmla="*/ 0 w 2651760"/>
                <a:gd name="connsiteY3" fmla="*/ 487680 h 487680"/>
                <a:gd name="connsiteX4" fmla="*/ 0 w 2651760"/>
                <a:gd name="connsiteY4" fmla="*/ 0 h 487680"/>
                <a:gd name="connsiteX0" fmla="*/ 0 w 2644140"/>
                <a:gd name="connsiteY0" fmla="*/ 7620 h 495300"/>
                <a:gd name="connsiteX1" fmla="*/ 2644140 w 2644140"/>
                <a:gd name="connsiteY1" fmla="*/ 0 h 495300"/>
                <a:gd name="connsiteX2" fmla="*/ 2270760 w 2644140"/>
                <a:gd name="connsiteY2" fmla="*/ 495300 h 495300"/>
                <a:gd name="connsiteX3" fmla="*/ 0 w 2644140"/>
                <a:gd name="connsiteY3" fmla="*/ 495300 h 495300"/>
                <a:gd name="connsiteX4" fmla="*/ 0 w 2644140"/>
                <a:gd name="connsiteY4" fmla="*/ 7620 h 495300"/>
                <a:gd name="connsiteX0" fmla="*/ 0 w 2636520"/>
                <a:gd name="connsiteY0" fmla="*/ 0 h 487680"/>
                <a:gd name="connsiteX1" fmla="*/ 2636520 w 2636520"/>
                <a:gd name="connsiteY1" fmla="*/ 1524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636520"/>
                <a:gd name="connsiteY0" fmla="*/ 0 h 487680"/>
                <a:gd name="connsiteX1" fmla="*/ 2636520 w 2636520"/>
                <a:gd name="connsiteY1" fmla="*/ 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271622"/>
                <a:gd name="connsiteY0" fmla="*/ 0 h 487680"/>
                <a:gd name="connsiteX1" fmla="*/ 2271622 w 2271622"/>
                <a:gd name="connsiteY1" fmla="*/ 7620 h 487680"/>
                <a:gd name="connsiteX2" fmla="*/ 2270760 w 2271622"/>
                <a:gd name="connsiteY2" fmla="*/ 487680 h 487680"/>
                <a:gd name="connsiteX3" fmla="*/ 0 w 2271622"/>
                <a:gd name="connsiteY3" fmla="*/ 487680 h 487680"/>
                <a:gd name="connsiteX4" fmla="*/ 0 w 2271622"/>
                <a:gd name="connsiteY4" fmla="*/ 0 h 487680"/>
                <a:gd name="connsiteX0" fmla="*/ 0 w 2271622"/>
                <a:gd name="connsiteY0" fmla="*/ 1088 h 488768"/>
                <a:gd name="connsiteX1" fmla="*/ 2271622 w 2271622"/>
                <a:gd name="connsiteY1" fmla="*/ 0 h 488768"/>
                <a:gd name="connsiteX2" fmla="*/ 2270760 w 2271622"/>
                <a:gd name="connsiteY2" fmla="*/ 488768 h 488768"/>
                <a:gd name="connsiteX3" fmla="*/ 0 w 2271622"/>
                <a:gd name="connsiteY3" fmla="*/ 488768 h 488768"/>
                <a:gd name="connsiteX4" fmla="*/ 0 w 2271622"/>
                <a:gd name="connsiteY4" fmla="*/ 1088 h 4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622" h="488768">
                  <a:moveTo>
                    <a:pt x="0" y="1088"/>
                  </a:moveTo>
                  <a:lnTo>
                    <a:pt x="2271622" y="0"/>
                  </a:lnTo>
                  <a:cubicBezTo>
                    <a:pt x="2271335" y="160020"/>
                    <a:pt x="2271047" y="328748"/>
                    <a:pt x="2270760" y="488768"/>
                  </a:cubicBezTo>
                  <a:lnTo>
                    <a:pt x="0" y="488768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2" name="Rectangle 15"/>
            <p:cNvSpPr/>
            <p:nvPr/>
          </p:nvSpPr>
          <p:spPr>
            <a:xfrm>
              <a:off x="-1" y="0"/>
              <a:ext cx="2956442" cy="487680"/>
            </a:xfrm>
            <a:custGeom>
              <a:avLst/>
              <a:gdLst>
                <a:gd name="connsiteX0" fmla="*/ 0 w 1447800"/>
                <a:gd name="connsiteY0" fmla="*/ 0 h 419100"/>
                <a:gd name="connsiteX1" fmla="*/ 1447800 w 1447800"/>
                <a:gd name="connsiteY1" fmla="*/ 0 h 419100"/>
                <a:gd name="connsiteX2" fmla="*/ 1447800 w 1447800"/>
                <a:gd name="connsiteY2" fmla="*/ 419100 h 419100"/>
                <a:gd name="connsiteX3" fmla="*/ 0 w 1447800"/>
                <a:gd name="connsiteY3" fmla="*/ 419100 h 419100"/>
                <a:gd name="connsiteX4" fmla="*/ 0 w 1447800"/>
                <a:gd name="connsiteY4" fmla="*/ 0 h 419100"/>
                <a:gd name="connsiteX0" fmla="*/ 0 w 1851660"/>
                <a:gd name="connsiteY0" fmla="*/ 0 h 419100"/>
                <a:gd name="connsiteX1" fmla="*/ 1851660 w 1851660"/>
                <a:gd name="connsiteY1" fmla="*/ 0 h 419100"/>
                <a:gd name="connsiteX2" fmla="*/ 1447800 w 1851660"/>
                <a:gd name="connsiteY2" fmla="*/ 419100 h 419100"/>
                <a:gd name="connsiteX3" fmla="*/ 0 w 1851660"/>
                <a:gd name="connsiteY3" fmla="*/ 419100 h 419100"/>
                <a:gd name="connsiteX4" fmla="*/ 0 w 1851660"/>
                <a:gd name="connsiteY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1660" h="419100">
                  <a:moveTo>
                    <a:pt x="0" y="0"/>
                  </a:moveTo>
                  <a:lnTo>
                    <a:pt x="1851660" y="0"/>
                  </a:lnTo>
                  <a:lnTo>
                    <a:pt x="14478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305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800" cap="all" spc="1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   </a:t>
              </a:r>
              <a:r>
                <a:rPr lang="fr-FR" sz="1800" cap="all" spc="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supplements</a:t>
              </a:r>
              <a:endParaRPr lang="fr-FR" sz="1800" cap="all" spc="150" dirty="0">
                <a:solidFill>
                  <a:schemeClr val="accent4">
                    <a:lumMod val="40000"/>
                    <a:lumOff val="6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050" name="Picture 2" descr="https://lh6.googleusercontent.com/di-rTEQ3MQkLeLY__s4qOileBtGaN1if4P8mK6ugdQSgkOkLFGsmuENGEsLVvrb4X2xWb8NnhRoqCzutcBJWfBs23gIy6q0Wx6Q3OyhG0iMOTbd0uLdvwRCbEXAkF6fU-eS3fMuYkf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" t="12988" r="4748" b="11676"/>
          <a:stretch/>
        </p:blipFill>
        <p:spPr bwMode="auto">
          <a:xfrm>
            <a:off x="1737361" y="1268008"/>
            <a:ext cx="5580917" cy="368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239392" y="4314309"/>
            <a:ext cx="165686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latin typeface="Arial" panose="020B0604020202020204" pitchFamily="34" charset="0"/>
              </a:rPr>
              <a:t>Number</a:t>
            </a:r>
            <a:r>
              <a:rPr lang="fr-FR" b="1" dirty="0">
                <a:latin typeface="Arial" panose="020B0604020202020204" pitchFamily="34" charset="0"/>
              </a:rPr>
              <a:t> of taxa</a:t>
            </a:r>
            <a:endParaRPr lang="fr-FR" dirty="0">
              <a:effectLst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89168" y="2585373"/>
            <a:ext cx="1359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latin typeface="Arial" panose="020B0604020202020204" pitchFamily="34" charset="0"/>
              </a:rPr>
              <a:t>Number</a:t>
            </a:r>
            <a:r>
              <a:rPr lang="fr-FR" b="1" dirty="0">
                <a:latin typeface="Arial" panose="020B0604020202020204" pitchFamily="34" charset="0"/>
              </a:rPr>
              <a:t> of </a:t>
            </a:r>
            <a:r>
              <a:rPr lang="fr-FR" b="1" dirty="0" err="1">
                <a:latin typeface="Arial" panose="020B0604020202020204" pitchFamily="34" charset="0"/>
              </a:rPr>
              <a:t>families</a:t>
            </a:r>
            <a:endParaRPr lang="fr-FR" b="1" dirty="0">
              <a:effectLst/>
            </a:endParaRPr>
          </a:p>
        </p:txBody>
      </p:sp>
      <p:pic>
        <p:nvPicPr>
          <p:cNvPr id="3074" name="Picture 2" descr="https://lh4.googleusercontent.com/eGuPtVXdtIKPjwHP1pICFt80zRBgyEdE4U_yu4da9m4eIfzz4bneQjjG8FFxZ9cW9uEZOTdt_NZV8zb1yxSlyHhdwcdpbjk5TTzTMYNlPm81wGaJ1K1olJJ80U0PvLKQrwgmNApk7v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9" t="15228" r="5161" b="9599"/>
          <a:stretch/>
        </p:blipFill>
        <p:spPr bwMode="auto">
          <a:xfrm>
            <a:off x="1737361" y="1397434"/>
            <a:ext cx="5502031" cy="367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4"/>
          <p:cNvSpPr txBox="1"/>
          <p:nvPr/>
        </p:nvSpPr>
        <p:spPr>
          <a:xfrm>
            <a:off x="2656115" y="816429"/>
            <a:ext cx="394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/>
              <a:t>Selected</a:t>
            </a:r>
            <a:r>
              <a:rPr lang="fr-FR" sz="1600" b="1" dirty="0"/>
              <a:t> </a:t>
            </a:r>
            <a:r>
              <a:rPr lang="fr-FR" sz="1600" b="1" dirty="0" err="1"/>
              <a:t>models</a:t>
            </a:r>
            <a:r>
              <a:rPr lang="fr-FR" sz="1600" b="1" dirty="0"/>
              <a:t> and size of </a:t>
            </a:r>
            <a:r>
              <a:rPr lang="fr-FR" sz="1600" b="1" dirty="0" err="1"/>
              <a:t>phylogenies</a:t>
            </a:r>
            <a:endParaRPr lang="fr-FR" sz="1600" b="1" dirty="0"/>
          </a:p>
        </p:txBody>
      </p:sp>
      <p:grpSp>
        <p:nvGrpSpPr>
          <p:cNvPr id="10" name="Group 607"/>
          <p:cNvGrpSpPr/>
          <p:nvPr/>
        </p:nvGrpSpPr>
        <p:grpSpPr>
          <a:xfrm>
            <a:off x="7066943" y="1268008"/>
            <a:ext cx="1829313" cy="2218764"/>
            <a:chOff x="0" y="0"/>
            <a:chExt cx="1829311" cy="2218762"/>
          </a:xfrm>
        </p:grpSpPr>
        <p:sp>
          <p:nvSpPr>
            <p:cNvPr id="12" name="Shape 603"/>
            <p:cNvSpPr/>
            <p:nvPr/>
          </p:nvSpPr>
          <p:spPr>
            <a:xfrm>
              <a:off x="0" y="0"/>
              <a:ext cx="175824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200" b="1">
                  <a:solidFill>
                    <a:srgbClr val="008B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CO</a:t>
              </a:r>
              <a:r>
                <a:rPr baseline="-25000" dirty="0"/>
                <a:t>2</a:t>
              </a:r>
              <a:r>
                <a:rPr dirty="0"/>
                <a:t>-dependent model</a:t>
              </a:r>
            </a:p>
          </p:txBody>
        </p:sp>
        <p:sp>
          <p:nvSpPr>
            <p:cNvPr id="13" name="Shape 604"/>
            <p:cNvSpPr/>
            <p:nvPr/>
          </p:nvSpPr>
          <p:spPr>
            <a:xfrm>
              <a:off x="0" y="538845"/>
              <a:ext cx="182931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algn="ctr"/>
              <a:r>
                <a:t>Temperature-dependent model</a:t>
              </a:r>
            </a:p>
          </p:txBody>
        </p:sp>
        <p:sp>
          <p:nvSpPr>
            <p:cNvPr id="14" name="Shape 605"/>
            <p:cNvSpPr/>
            <p:nvPr/>
          </p:nvSpPr>
          <p:spPr>
            <a:xfrm>
              <a:off x="0" y="1294553"/>
              <a:ext cx="163832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solidFill>
                    <a:srgbClr val="2E75B6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algn="ctr"/>
              <a:r>
                <a:t>Time-dependent model</a:t>
              </a:r>
            </a:p>
          </p:txBody>
        </p:sp>
        <p:sp>
          <p:nvSpPr>
            <p:cNvPr id="15" name="Shape 606"/>
            <p:cNvSpPr/>
            <p:nvPr/>
          </p:nvSpPr>
          <p:spPr>
            <a:xfrm>
              <a:off x="0" y="1941765"/>
              <a:ext cx="1638329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algn="ctr"/>
              <a:r>
                <a:t>Constant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940757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0" y="0"/>
            <a:ext cx="9144002" cy="488768"/>
            <a:chOff x="-1" y="-1088"/>
            <a:chExt cx="9144002" cy="488768"/>
          </a:xfrm>
        </p:grpSpPr>
        <p:sp>
          <p:nvSpPr>
            <p:cNvPr id="41" name="Rectangle 16"/>
            <p:cNvSpPr/>
            <p:nvPr/>
          </p:nvSpPr>
          <p:spPr>
            <a:xfrm>
              <a:off x="1737361" y="-1088"/>
              <a:ext cx="7406640" cy="488768"/>
            </a:xfrm>
            <a:custGeom>
              <a:avLst/>
              <a:gdLst>
                <a:gd name="connsiteX0" fmla="*/ 0 w 2270760"/>
                <a:gd name="connsiteY0" fmla="*/ 0 h 487680"/>
                <a:gd name="connsiteX1" fmla="*/ 2270760 w 2270760"/>
                <a:gd name="connsiteY1" fmla="*/ 0 h 487680"/>
                <a:gd name="connsiteX2" fmla="*/ 2270760 w 2270760"/>
                <a:gd name="connsiteY2" fmla="*/ 487680 h 487680"/>
                <a:gd name="connsiteX3" fmla="*/ 0 w 2270760"/>
                <a:gd name="connsiteY3" fmla="*/ 487680 h 487680"/>
                <a:gd name="connsiteX4" fmla="*/ 0 w 2270760"/>
                <a:gd name="connsiteY4" fmla="*/ 0 h 487680"/>
                <a:gd name="connsiteX0" fmla="*/ 0 w 2651760"/>
                <a:gd name="connsiteY0" fmla="*/ 0 h 487680"/>
                <a:gd name="connsiteX1" fmla="*/ 2651760 w 2651760"/>
                <a:gd name="connsiteY1" fmla="*/ 15240 h 487680"/>
                <a:gd name="connsiteX2" fmla="*/ 2270760 w 2651760"/>
                <a:gd name="connsiteY2" fmla="*/ 487680 h 487680"/>
                <a:gd name="connsiteX3" fmla="*/ 0 w 2651760"/>
                <a:gd name="connsiteY3" fmla="*/ 487680 h 487680"/>
                <a:gd name="connsiteX4" fmla="*/ 0 w 2651760"/>
                <a:gd name="connsiteY4" fmla="*/ 0 h 487680"/>
                <a:gd name="connsiteX0" fmla="*/ 0 w 2644140"/>
                <a:gd name="connsiteY0" fmla="*/ 7620 h 495300"/>
                <a:gd name="connsiteX1" fmla="*/ 2644140 w 2644140"/>
                <a:gd name="connsiteY1" fmla="*/ 0 h 495300"/>
                <a:gd name="connsiteX2" fmla="*/ 2270760 w 2644140"/>
                <a:gd name="connsiteY2" fmla="*/ 495300 h 495300"/>
                <a:gd name="connsiteX3" fmla="*/ 0 w 2644140"/>
                <a:gd name="connsiteY3" fmla="*/ 495300 h 495300"/>
                <a:gd name="connsiteX4" fmla="*/ 0 w 2644140"/>
                <a:gd name="connsiteY4" fmla="*/ 7620 h 495300"/>
                <a:gd name="connsiteX0" fmla="*/ 0 w 2636520"/>
                <a:gd name="connsiteY0" fmla="*/ 0 h 487680"/>
                <a:gd name="connsiteX1" fmla="*/ 2636520 w 2636520"/>
                <a:gd name="connsiteY1" fmla="*/ 1524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636520"/>
                <a:gd name="connsiteY0" fmla="*/ 0 h 487680"/>
                <a:gd name="connsiteX1" fmla="*/ 2636520 w 2636520"/>
                <a:gd name="connsiteY1" fmla="*/ 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271622"/>
                <a:gd name="connsiteY0" fmla="*/ 0 h 487680"/>
                <a:gd name="connsiteX1" fmla="*/ 2271622 w 2271622"/>
                <a:gd name="connsiteY1" fmla="*/ 7620 h 487680"/>
                <a:gd name="connsiteX2" fmla="*/ 2270760 w 2271622"/>
                <a:gd name="connsiteY2" fmla="*/ 487680 h 487680"/>
                <a:gd name="connsiteX3" fmla="*/ 0 w 2271622"/>
                <a:gd name="connsiteY3" fmla="*/ 487680 h 487680"/>
                <a:gd name="connsiteX4" fmla="*/ 0 w 2271622"/>
                <a:gd name="connsiteY4" fmla="*/ 0 h 487680"/>
                <a:gd name="connsiteX0" fmla="*/ 0 w 2271622"/>
                <a:gd name="connsiteY0" fmla="*/ 1088 h 488768"/>
                <a:gd name="connsiteX1" fmla="*/ 2271622 w 2271622"/>
                <a:gd name="connsiteY1" fmla="*/ 0 h 488768"/>
                <a:gd name="connsiteX2" fmla="*/ 2270760 w 2271622"/>
                <a:gd name="connsiteY2" fmla="*/ 488768 h 488768"/>
                <a:gd name="connsiteX3" fmla="*/ 0 w 2271622"/>
                <a:gd name="connsiteY3" fmla="*/ 488768 h 488768"/>
                <a:gd name="connsiteX4" fmla="*/ 0 w 2271622"/>
                <a:gd name="connsiteY4" fmla="*/ 1088 h 4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622" h="488768">
                  <a:moveTo>
                    <a:pt x="0" y="1088"/>
                  </a:moveTo>
                  <a:lnTo>
                    <a:pt x="2271622" y="0"/>
                  </a:lnTo>
                  <a:cubicBezTo>
                    <a:pt x="2271335" y="160020"/>
                    <a:pt x="2271047" y="328748"/>
                    <a:pt x="2270760" y="488768"/>
                  </a:cubicBezTo>
                  <a:lnTo>
                    <a:pt x="0" y="488768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2" name="Rectangle 15"/>
            <p:cNvSpPr/>
            <p:nvPr/>
          </p:nvSpPr>
          <p:spPr>
            <a:xfrm>
              <a:off x="-1" y="0"/>
              <a:ext cx="2956442" cy="487680"/>
            </a:xfrm>
            <a:custGeom>
              <a:avLst/>
              <a:gdLst>
                <a:gd name="connsiteX0" fmla="*/ 0 w 1447800"/>
                <a:gd name="connsiteY0" fmla="*/ 0 h 419100"/>
                <a:gd name="connsiteX1" fmla="*/ 1447800 w 1447800"/>
                <a:gd name="connsiteY1" fmla="*/ 0 h 419100"/>
                <a:gd name="connsiteX2" fmla="*/ 1447800 w 1447800"/>
                <a:gd name="connsiteY2" fmla="*/ 419100 h 419100"/>
                <a:gd name="connsiteX3" fmla="*/ 0 w 1447800"/>
                <a:gd name="connsiteY3" fmla="*/ 419100 h 419100"/>
                <a:gd name="connsiteX4" fmla="*/ 0 w 1447800"/>
                <a:gd name="connsiteY4" fmla="*/ 0 h 419100"/>
                <a:gd name="connsiteX0" fmla="*/ 0 w 1851660"/>
                <a:gd name="connsiteY0" fmla="*/ 0 h 419100"/>
                <a:gd name="connsiteX1" fmla="*/ 1851660 w 1851660"/>
                <a:gd name="connsiteY1" fmla="*/ 0 h 419100"/>
                <a:gd name="connsiteX2" fmla="*/ 1447800 w 1851660"/>
                <a:gd name="connsiteY2" fmla="*/ 419100 h 419100"/>
                <a:gd name="connsiteX3" fmla="*/ 0 w 1851660"/>
                <a:gd name="connsiteY3" fmla="*/ 419100 h 419100"/>
                <a:gd name="connsiteX4" fmla="*/ 0 w 1851660"/>
                <a:gd name="connsiteY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1660" h="419100">
                  <a:moveTo>
                    <a:pt x="0" y="0"/>
                  </a:moveTo>
                  <a:lnTo>
                    <a:pt x="1851660" y="0"/>
                  </a:lnTo>
                  <a:lnTo>
                    <a:pt x="14478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305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800" cap="all" spc="1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   </a:t>
              </a:r>
              <a:r>
                <a:rPr lang="fr-FR" sz="1800" cap="all" spc="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supplements</a:t>
              </a:r>
              <a:endParaRPr lang="fr-FR" sz="1800" cap="all" spc="150" dirty="0">
                <a:solidFill>
                  <a:schemeClr val="accent4">
                    <a:lumMod val="40000"/>
                    <a:lumOff val="6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289168" y="2585373"/>
            <a:ext cx="135987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b="1" dirty="0" err="1">
                <a:latin typeface="Arial" panose="020B0604020202020204" pitchFamily="34" charset="0"/>
              </a:rPr>
              <a:t>Number</a:t>
            </a:r>
            <a:r>
              <a:rPr lang="fr-FR" b="1" dirty="0">
                <a:latin typeface="Arial" panose="020B0604020202020204" pitchFamily="34" charset="0"/>
              </a:rPr>
              <a:t> of </a:t>
            </a:r>
            <a:r>
              <a:rPr lang="fr-FR" b="1" dirty="0" err="1">
                <a:latin typeface="Arial" panose="020B0604020202020204" pitchFamily="34" charset="0"/>
              </a:rPr>
              <a:t>families</a:t>
            </a:r>
            <a:endParaRPr lang="fr-FR" b="1" dirty="0">
              <a:effectLst/>
            </a:endParaRPr>
          </a:p>
        </p:txBody>
      </p:sp>
      <p:pic>
        <p:nvPicPr>
          <p:cNvPr id="4098" name="Picture 2" descr="https://lh6.googleusercontent.com/MES8bFPNJ5FBJgeajnc59DxOJRKLTQPgqwS41p7CN_WpsstMQbmxq_9cBJ0TtCEvloWMEmkhFaLx9ALmjiliUjzU0o8w_zjO005Cy6Itc__lM43a74faeewiKW9NdhSEg0MyiqAC-i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0" t="15696" r="4130" b="10747"/>
          <a:stretch/>
        </p:blipFill>
        <p:spPr bwMode="auto">
          <a:xfrm>
            <a:off x="1649045" y="1393179"/>
            <a:ext cx="4587631" cy="368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6.googleusercontent.com/lgOF_ds4qqbOTUT3xZOkqZ_DSyeIyeFeZ4Yz09Yo4RUlBrhZPRcNxmquQWIgz_v5_sHxY_pKDCqLX3Waep0cRRCgphxaHUAfJHgfoECWIZr81xbGcc3k0MSCcbo4bi-OcspTpQxNch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9179" r="10859" b="20515"/>
          <a:stretch/>
        </p:blipFill>
        <p:spPr bwMode="auto">
          <a:xfrm>
            <a:off x="6418056" y="1604195"/>
            <a:ext cx="915846" cy="309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/>
          <p:cNvSpPr txBox="1"/>
          <p:nvPr/>
        </p:nvSpPr>
        <p:spPr>
          <a:xfrm>
            <a:off x="3043527" y="1713430"/>
            <a:ext cx="1273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&lt; 100 %</a:t>
            </a:r>
          </a:p>
          <a:p>
            <a:pPr algn="ctr"/>
            <a:r>
              <a:rPr lang="fr-FR" sz="1600" dirty="0" err="1"/>
              <a:t>Incomplete</a:t>
            </a:r>
            <a:r>
              <a:rPr lang="fr-FR" sz="1600" dirty="0"/>
              <a:t> </a:t>
            </a:r>
            <a:r>
              <a:rPr lang="fr-FR" sz="1600" dirty="0" err="1"/>
              <a:t>phylogenies</a:t>
            </a:r>
            <a:endParaRPr lang="fr-FR" sz="1600" dirty="0"/>
          </a:p>
        </p:txBody>
      </p:sp>
      <p:sp>
        <p:nvSpPr>
          <p:cNvPr id="13" name="ZoneTexte 12"/>
          <p:cNvSpPr txBox="1"/>
          <p:nvPr/>
        </p:nvSpPr>
        <p:spPr>
          <a:xfrm>
            <a:off x="6418056" y="733314"/>
            <a:ext cx="1190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100 %</a:t>
            </a:r>
          </a:p>
          <a:p>
            <a:pPr algn="ctr"/>
            <a:r>
              <a:rPr lang="fr-FR" sz="1600" dirty="0"/>
              <a:t>Complete </a:t>
            </a:r>
            <a:r>
              <a:rPr lang="fr-FR" sz="1600" dirty="0" err="1"/>
              <a:t>phylogenies</a:t>
            </a:r>
            <a:endParaRPr lang="fr-FR" sz="1600" dirty="0"/>
          </a:p>
        </p:txBody>
      </p:sp>
      <p:sp>
        <p:nvSpPr>
          <p:cNvPr id="12" name="ZoneTexte 4"/>
          <p:cNvSpPr txBox="1"/>
          <p:nvPr/>
        </p:nvSpPr>
        <p:spPr>
          <a:xfrm>
            <a:off x="395929" y="771152"/>
            <a:ext cx="4659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/>
              <a:t>Selected</a:t>
            </a:r>
            <a:r>
              <a:rPr lang="fr-FR" sz="1600" b="1" dirty="0"/>
              <a:t> </a:t>
            </a:r>
            <a:r>
              <a:rPr lang="fr-FR" sz="1600" b="1" dirty="0" err="1"/>
              <a:t>models</a:t>
            </a:r>
            <a:r>
              <a:rPr lang="fr-FR" sz="1600" b="1" dirty="0"/>
              <a:t> and </a:t>
            </a:r>
            <a:r>
              <a:rPr lang="fr-FR" sz="1600" b="1" dirty="0" err="1"/>
              <a:t>completeness</a:t>
            </a:r>
            <a:r>
              <a:rPr lang="fr-FR" sz="1600" b="1" dirty="0"/>
              <a:t> of </a:t>
            </a:r>
            <a:r>
              <a:rPr lang="fr-FR" sz="1600" b="1" dirty="0" err="1"/>
              <a:t>phylogenies</a:t>
            </a:r>
            <a:endParaRPr lang="fr-FR" sz="1600" b="1" dirty="0"/>
          </a:p>
        </p:txBody>
      </p:sp>
      <p:grpSp>
        <p:nvGrpSpPr>
          <p:cNvPr id="11" name="Group 607"/>
          <p:cNvGrpSpPr/>
          <p:nvPr/>
        </p:nvGrpSpPr>
        <p:grpSpPr>
          <a:xfrm>
            <a:off x="7286211" y="2005582"/>
            <a:ext cx="1829313" cy="2218764"/>
            <a:chOff x="0" y="0"/>
            <a:chExt cx="1829311" cy="2218762"/>
          </a:xfrm>
        </p:grpSpPr>
        <p:sp>
          <p:nvSpPr>
            <p:cNvPr id="14" name="Shape 603"/>
            <p:cNvSpPr/>
            <p:nvPr/>
          </p:nvSpPr>
          <p:spPr>
            <a:xfrm>
              <a:off x="0" y="0"/>
              <a:ext cx="1758245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1200" b="1">
                  <a:solidFill>
                    <a:srgbClr val="008B00"/>
                  </a:solidFill>
                  <a:latin typeface="+mj-lt"/>
                  <a:ea typeface="+mj-ea"/>
                  <a:cs typeface="+mj-cs"/>
                  <a:sym typeface="Arial"/>
                </a:defRPr>
              </a:pPr>
              <a:r>
                <a:rPr dirty="0"/>
                <a:t>CO</a:t>
              </a:r>
              <a:r>
                <a:rPr baseline="-25000" dirty="0"/>
                <a:t>2</a:t>
              </a:r>
              <a:r>
                <a:rPr dirty="0"/>
                <a:t>-dependent model</a:t>
              </a:r>
            </a:p>
          </p:txBody>
        </p:sp>
        <p:sp>
          <p:nvSpPr>
            <p:cNvPr id="15" name="Shape 604"/>
            <p:cNvSpPr/>
            <p:nvPr/>
          </p:nvSpPr>
          <p:spPr>
            <a:xfrm>
              <a:off x="0" y="538845"/>
              <a:ext cx="182931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solidFill>
                    <a:srgbClr val="FF000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algn="ctr"/>
              <a:r>
                <a:t>Temperature-dependent model</a:t>
              </a:r>
            </a:p>
          </p:txBody>
        </p:sp>
        <p:sp>
          <p:nvSpPr>
            <p:cNvPr id="16" name="Shape 605"/>
            <p:cNvSpPr/>
            <p:nvPr/>
          </p:nvSpPr>
          <p:spPr>
            <a:xfrm>
              <a:off x="0" y="1294553"/>
              <a:ext cx="1638329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solidFill>
                    <a:srgbClr val="2E75B6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algn="ctr"/>
              <a:r>
                <a:t>Time-dependent model</a:t>
              </a:r>
            </a:p>
          </p:txBody>
        </p:sp>
        <p:sp>
          <p:nvSpPr>
            <p:cNvPr id="17" name="Shape 606"/>
            <p:cNvSpPr/>
            <p:nvPr/>
          </p:nvSpPr>
          <p:spPr>
            <a:xfrm>
              <a:off x="0" y="1941765"/>
              <a:ext cx="1638329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 b="1">
                  <a:solidFill>
                    <a:srgbClr val="808080"/>
                  </a:solidFill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pPr algn="ctr"/>
              <a:r>
                <a:t>Constant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537238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737360" y="0"/>
            <a:ext cx="7406640" cy="488950"/>
          </a:xfrm>
          <a:custGeom>
            <a:avLst/>
            <a:gdLst/>
            <a:ahLst/>
            <a:cxnLst/>
            <a:rect l="l" t="t" r="r" b="b"/>
            <a:pathLst>
              <a:path w="7406640" h="488950">
                <a:moveTo>
                  <a:pt x="7406640" y="0"/>
                </a:moveTo>
                <a:lnTo>
                  <a:pt x="0" y="1092"/>
                </a:lnTo>
                <a:lnTo>
                  <a:pt x="0" y="488772"/>
                </a:lnTo>
                <a:lnTo>
                  <a:pt x="7403833" y="488772"/>
                </a:lnTo>
                <a:lnTo>
                  <a:pt x="7406640" y="0"/>
                </a:lnTo>
                <a:close/>
              </a:path>
            </a:pathLst>
          </a:custGeom>
          <a:solidFill>
            <a:srgbClr val="CBCBC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37360" y="0"/>
            <a:ext cx="7406640" cy="488950"/>
          </a:xfrm>
          <a:custGeom>
            <a:avLst/>
            <a:gdLst/>
            <a:ahLst/>
            <a:cxnLst/>
            <a:rect l="l" t="t" r="r" b="b"/>
            <a:pathLst>
              <a:path w="7406640" h="488950">
                <a:moveTo>
                  <a:pt x="0" y="1087"/>
                </a:moveTo>
                <a:lnTo>
                  <a:pt x="7406634" y="0"/>
                </a:lnTo>
                <a:lnTo>
                  <a:pt x="7406352" y="48249"/>
                </a:lnTo>
                <a:lnTo>
                  <a:pt x="7406071" y="96917"/>
                </a:lnTo>
                <a:lnTo>
                  <a:pt x="7405790" y="145898"/>
                </a:lnTo>
                <a:lnTo>
                  <a:pt x="7405510" y="195089"/>
                </a:lnTo>
                <a:lnTo>
                  <a:pt x="7405229" y="244383"/>
                </a:lnTo>
                <a:lnTo>
                  <a:pt x="7404949" y="293678"/>
                </a:lnTo>
                <a:lnTo>
                  <a:pt x="7404668" y="342868"/>
                </a:lnTo>
                <a:lnTo>
                  <a:pt x="7404387" y="391850"/>
                </a:lnTo>
                <a:lnTo>
                  <a:pt x="7404106" y="440517"/>
                </a:lnTo>
                <a:lnTo>
                  <a:pt x="7403824" y="488767"/>
                </a:lnTo>
                <a:lnTo>
                  <a:pt x="0" y="488767"/>
                </a:lnTo>
                <a:lnTo>
                  <a:pt x="0" y="1087"/>
                </a:lnTo>
                <a:close/>
              </a:path>
            </a:pathLst>
          </a:custGeom>
          <a:ln w="12699">
            <a:solidFill>
              <a:srgbClr val="4C484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2956560" cy="487680"/>
          </a:xfrm>
          <a:custGeom>
            <a:avLst/>
            <a:gdLst/>
            <a:ahLst/>
            <a:cxnLst/>
            <a:rect l="l" t="t" r="r" b="b"/>
            <a:pathLst>
              <a:path w="2956560" h="487680">
                <a:moveTo>
                  <a:pt x="2956446" y="0"/>
                </a:moveTo>
                <a:lnTo>
                  <a:pt x="0" y="0"/>
                </a:lnTo>
                <a:lnTo>
                  <a:pt x="0" y="487679"/>
                </a:lnTo>
                <a:lnTo>
                  <a:pt x="2311616" y="487679"/>
                </a:lnTo>
                <a:lnTo>
                  <a:pt x="2956446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2956560" cy="487680"/>
          </a:xfrm>
          <a:custGeom>
            <a:avLst/>
            <a:gdLst/>
            <a:ahLst/>
            <a:cxnLst/>
            <a:rect l="l" t="t" r="r" b="b"/>
            <a:pathLst>
              <a:path w="2956560" h="487680">
                <a:moveTo>
                  <a:pt x="0" y="0"/>
                </a:moveTo>
                <a:lnTo>
                  <a:pt x="2956437" y="0"/>
                </a:lnTo>
                <a:lnTo>
                  <a:pt x="2311618" y="487679"/>
                </a:lnTo>
                <a:lnTo>
                  <a:pt x="0" y="487679"/>
                </a:lnTo>
                <a:lnTo>
                  <a:pt x="0" y="0"/>
                </a:lnTo>
                <a:close/>
              </a:path>
            </a:pathLst>
          </a:custGeom>
          <a:ln w="12699">
            <a:solidFill>
              <a:srgbClr val="51515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6773" y="93979"/>
            <a:ext cx="149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45" dirty="0">
                <a:solidFill>
                  <a:srgbClr val="BFBFBF"/>
                </a:solidFill>
                <a:latin typeface="Impact"/>
                <a:cs typeface="Impact"/>
              </a:rPr>
              <a:t>SUPPLEMENTS</a:t>
            </a:r>
            <a:endParaRPr sz="1800">
              <a:latin typeface="Impact"/>
              <a:cs typeface="Impac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512710" y="1058795"/>
            <a:ext cx="2746698" cy="35047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06668" y="1314950"/>
            <a:ext cx="4278403" cy="3400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31494" y="1350211"/>
            <a:ext cx="358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CO</a:t>
            </a:r>
            <a:r>
              <a:rPr sz="1350" spc="22" baseline="-21604" dirty="0">
                <a:solidFill>
                  <a:srgbClr val="008F00"/>
                </a:solidFill>
                <a:latin typeface="Arial"/>
                <a:cs typeface="Arial"/>
              </a:rPr>
              <a:t>2</a:t>
            </a:r>
            <a:endParaRPr sz="1350" baseline="-21604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4375" y="3257550"/>
            <a:ext cx="2051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E53F3F"/>
                </a:solidFill>
                <a:latin typeface="Arial"/>
                <a:cs typeface="Arial"/>
              </a:rPr>
              <a:t>T°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94449" y="759111"/>
            <a:ext cx="1228725" cy="1270"/>
          </a:xfrm>
          <a:custGeom>
            <a:avLst/>
            <a:gdLst/>
            <a:ahLst/>
            <a:cxnLst/>
            <a:rect l="l" t="t" r="r" b="b"/>
            <a:pathLst>
              <a:path w="1228725" h="1270">
                <a:moveTo>
                  <a:pt x="0" y="767"/>
                </a:moveTo>
                <a:lnTo>
                  <a:pt x="1228729" y="0"/>
                </a:lnTo>
              </a:path>
            </a:pathLst>
          </a:custGeom>
          <a:ln w="412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540587" y="697255"/>
            <a:ext cx="124460" cy="123825"/>
          </a:xfrm>
          <a:custGeom>
            <a:avLst/>
            <a:gdLst/>
            <a:ahLst/>
            <a:cxnLst/>
            <a:rect l="l" t="t" r="r" b="b"/>
            <a:pathLst>
              <a:path w="124459" h="123825">
                <a:moveTo>
                  <a:pt x="0" y="0"/>
                </a:moveTo>
                <a:lnTo>
                  <a:pt x="76" y="123825"/>
                </a:lnTo>
                <a:lnTo>
                  <a:pt x="123863" y="6183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05400" y="604520"/>
            <a:ext cx="1142568" cy="353943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5080" algn="ctr">
              <a:lnSpc>
                <a:spcPts val="1300"/>
              </a:lnSpc>
              <a:spcBef>
                <a:spcPts val="160"/>
              </a:spcBef>
            </a:pPr>
            <a:r>
              <a:rPr lang="fr-FR" sz="1600" dirty="0">
                <a:latin typeface="Arial"/>
                <a:cs typeface="Arial"/>
              </a:rPr>
              <a:t>High </a:t>
            </a:r>
            <a:r>
              <a:rPr lang="fr-FR" sz="1600" dirty="0" err="1">
                <a:latin typeface="Arial"/>
                <a:cs typeface="Arial"/>
              </a:rPr>
              <a:t>resolution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769655" y="521239"/>
            <a:ext cx="104171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1400" dirty="0">
                <a:latin typeface="Arial"/>
                <a:cs typeface="Arial"/>
              </a:rPr>
              <a:t>Poor </a:t>
            </a:r>
            <a:r>
              <a:rPr lang="fr-FR" sz="1400" dirty="0" err="1">
                <a:latin typeface="Arial"/>
                <a:cs typeface="Arial"/>
              </a:rPr>
              <a:t>resolution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45940" y="2727540"/>
            <a:ext cx="5689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400" spc="-5" dirty="0">
                <a:latin typeface="Arial"/>
                <a:cs typeface="Arial"/>
              </a:rPr>
              <a:t>Time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96740" y="4717204"/>
            <a:ext cx="56896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fr-FR" sz="1400" spc="-5" dirty="0">
                <a:latin typeface="Arial"/>
                <a:cs typeface="Arial"/>
              </a:rPr>
              <a:t>Time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18819" y="4717204"/>
            <a:ext cx="358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008000"/>
                </a:solidFill>
                <a:latin typeface="Arial"/>
                <a:cs typeface="Arial"/>
              </a:rPr>
              <a:t>CO</a:t>
            </a:r>
            <a:r>
              <a:rPr sz="1350" spc="22" baseline="-21604" dirty="0">
                <a:solidFill>
                  <a:srgbClr val="008F00"/>
                </a:solidFill>
                <a:latin typeface="Arial"/>
                <a:cs typeface="Arial"/>
              </a:rPr>
              <a:t>2</a:t>
            </a:r>
            <a:endParaRPr sz="1350" baseline="-21604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93790" y="4719321"/>
            <a:ext cx="20510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E53F3F"/>
                </a:solidFill>
                <a:latin typeface="Arial"/>
                <a:cs typeface="Arial"/>
              </a:rPr>
              <a:t>T°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31F024-B34E-6848-9B80-E7A7DDAB4759}"/>
              </a:ext>
            </a:extLst>
          </p:cNvPr>
          <p:cNvSpPr txBox="1"/>
          <p:nvPr/>
        </p:nvSpPr>
        <p:spPr>
          <a:xfrm rot="16200000">
            <a:off x="4818852" y="2418410"/>
            <a:ext cx="917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AICw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3603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-1" y="-1088"/>
            <a:ext cx="9144002" cy="488768"/>
            <a:chOff x="-1" y="-1088"/>
            <a:chExt cx="9144002" cy="488768"/>
          </a:xfrm>
        </p:grpSpPr>
        <p:sp>
          <p:nvSpPr>
            <p:cNvPr id="41" name="Rectangle 16"/>
            <p:cNvSpPr/>
            <p:nvPr/>
          </p:nvSpPr>
          <p:spPr>
            <a:xfrm>
              <a:off x="1737361" y="-1088"/>
              <a:ext cx="7406640" cy="488768"/>
            </a:xfrm>
            <a:custGeom>
              <a:avLst/>
              <a:gdLst>
                <a:gd name="connsiteX0" fmla="*/ 0 w 2270760"/>
                <a:gd name="connsiteY0" fmla="*/ 0 h 487680"/>
                <a:gd name="connsiteX1" fmla="*/ 2270760 w 2270760"/>
                <a:gd name="connsiteY1" fmla="*/ 0 h 487680"/>
                <a:gd name="connsiteX2" fmla="*/ 2270760 w 2270760"/>
                <a:gd name="connsiteY2" fmla="*/ 487680 h 487680"/>
                <a:gd name="connsiteX3" fmla="*/ 0 w 2270760"/>
                <a:gd name="connsiteY3" fmla="*/ 487680 h 487680"/>
                <a:gd name="connsiteX4" fmla="*/ 0 w 2270760"/>
                <a:gd name="connsiteY4" fmla="*/ 0 h 487680"/>
                <a:gd name="connsiteX0" fmla="*/ 0 w 2651760"/>
                <a:gd name="connsiteY0" fmla="*/ 0 h 487680"/>
                <a:gd name="connsiteX1" fmla="*/ 2651760 w 2651760"/>
                <a:gd name="connsiteY1" fmla="*/ 15240 h 487680"/>
                <a:gd name="connsiteX2" fmla="*/ 2270760 w 2651760"/>
                <a:gd name="connsiteY2" fmla="*/ 487680 h 487680"/>
                <a:gd name="connsiteX3" fmla="*/ 0 w 2651760"/>
                <a:gd name="connsiteY3" fmla="*/ 487680 h 487680"/>
                <a:gd name="connsiteX4" fmla="*/ 0 w 2651760"/>
                <a:gd name="connsiteY4" fmla="*/ 0 h 487680"/>
                <a:gd name="connsiteX0" fmla="*/ 0 w 2644140"/>
                <a:gd name="connsiteY0" fmla="*/ 7620 h 495300"/>
                <a:gd name="connsiteX1" fmla="*/ 2644140 w 2644140"/>
                <a:gd name="connsiteY1" fmla="*/ 0 h 495300"/>
                <a:gd name="connsiteX2" fmla="*/ 2270760 w 2644140"/>
                <a:gd name="connsiteY2" fmla="*/ 495300 h 495300"/>
                <a:gd name="connsiteX3" fmla="*/ 0 w 2644140"/>
                <a:gd name="connsiteY3" fmla="*/ 495300 h 495300"/>
                <a:gd name="connsiteX4" fmla="*/ 0 w 2644140"/>
                <a:gd name="connsiteY4" fmla="*/ 7620 h 495300"/>
                <a:gd name="connsiteX0" fmla="*/ 0 w 2636520"/>
                <a:gd name="connsiteY0" fmla="*/ 0 h 487680"/>
                <a:gd name="connsiteX1" fmla="*/ 2636520 w 2636520"/>
                <a:gd name="connsiteY1" fmla="*/ 1524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636520"/>
                <a:gd name="connsiteY0" fmla="*/ 0 h 487680"/>
                <a:gd name="connsiteX1" fmla="*/ 2636520 w 2636520"/>
                <a:gd name="connsiteY1" fmla="*/ 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271622"/>
                <a:gd name="connsiteY0" fmla="*/ 0 h 487680"/>
                <a:gd name="connsiteX1" fmla="*/ 2271622 w 2271622"/>
                <a:gd name="connsiteY1" fmla="*/ 7620 h 487680"/>
                <a:gd name="connsiteX2" fmla="*/ 2270760 w 2271622"/>
                <a:gd name="connsiteY2" fmla="*/ 487680 h 487680"/>
                <a:gd name="connsiteX3" fmla="*/ 0 w 2271622"/>
                <a:gd name="connsiteY3" fmla="*/ 487680 h 487680"/>
                <a:gd name="connsiteX4" fmla="*/ 0 w 2271622"/>
                <a:gd name="connsiteY4" fmla="*/ 0 h 487680"/>
                <a:gd name="connsiteX0" fmla="*/ 0 w 2271622"/>
                <a:gd name="connsiteY0" fmla="*/ 1088 h 488768"/>
                <a:gd name="connsiteX1" fmla="*/ 2271622 w 2271622"/>
                <a:gd name="connsiteY1" fmla="*/ 0 h 488768"/>
                <a:gd name="connsiteX2" fmla="*/ 2270760 w 2271622"/>
                <a:gd name="connsiteY2" fmla="*/ 488768 h 488768"/>
                <a:gd name="connsiteX3" fmla="*/ 0 w 2271622"/>
                <a:gd name="connsiteY3" fmla="*/ 488768 h 488768"/>
                <a:gd name="connsiteX4" fmla="*/ 0 w 2271622"/>
                <a:gd name="connsiteY4" fmla="*/ 1088 h 4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622" h="488768">
                  <a:moveTo>
                    <a:pt x="0" y="1088"/>
                  </a:moveTo>
                  <a:lnTo>
                    <a:pt x="2271622" y="0"/>
                  </a:lnTo>
                  <a:cubicBezTo>
                    <a:pt x="2271335" y="160020"/>
                    <a:pt x="2271047" y="328748"/>
                    <a:pt x="2270760" y="488768"/>
                  </a:cubicBezTo>
                  <a:lnTo>
                    <a:pt x="0" y="488768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2" name="Rectangle 15"/>
            <p:cNvSpPr/>
            <p:nvPr/>
          </p:nvSpPr>
          <p:spPr>
            <a:xfrm>
              <a:off x="-1" y="0"/>
              <a:ext cx="2956442" cy="487680"/>
            </a:xfrm>
            <a:custGeom>
              <a:avLst/>
              <a:gdLst>
                <a:gd name="connsiteX0" fmla="*/ 0 w 1447800"/>
                <a:gd name="connsiteY0" fmla="*/ 0 h 419100"/>
                <a:gd name="connsiteX1" fmla="*/ 1447800 w 1447800"/>
                <a:gd name="connsiteY1" fmla="*/ 0 h 419100"/>
                <a:gd name="connsiteX2" fmla="*/ 1447800 w 1447800"/>
                <a:gd name="connsiteY2" fmla="*/ 419100 h 419100"/>
                <a:gd name="connsiteX3" fmla="*/ 0 w 1447800"/>
                <a:gd name="connsiteY3" fmla="*/ 419100 h 419100"/>
                <a:gd name="connsiteX4" fmla="*/ 0 w 1447800"/>
                <a:gd name="connsiteY4" fmla="*/ 0 h 419100"/>
                <a:gd name="connsiteX0" fmla="*/ 0 w 1851660"/>
                <a:gd name="connsiteY0" fmla="*/ 0 h 419100"/>
                <a:gd name="connsiteX1" fmla="*/ 1851660 w 1851660"/>
                <a:gd name="connsiteY1" fmla="*/ 0 h 419100"/>
                <a:gd name="connsiteX2" fmla="*/ 1447800 w 1851660"/>
                <a:gd name="connsiteY2" fmla="*/ 419100 h 419100"/>
                <a:gd name="connsiteX3" fmla="*/ 0 w 1851660"/>
                <a:gd name="connsiteY3" fmla="*/ 419100 h 419100"/>
                <a:gd name="connsiteX4" fmla="*/ 0 w 1851660"/>
                <a:gd name="connsiteY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1660" h="419100">
                  <a:moveTo>
                    <a:pt x="0" y="0"/>
                  </a:moveTo>
                  <a:lnTo>
                    <a:pt x="1851660" y="0"/>
                  </a:lnTo>
                  <a:lnTo>
                    <a:pt x="14478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305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800" cap="all" spc="1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   </a:t>
              </a:r>
              <a:r>
                <a:rPr lang="fr-FR" sz="1800" cap="all" spc="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Supplements</a:t>
              </a:r>
              <a:endParaRPr lang="fr-FR" sz="1800" cap="all" spc="150" dirty="0">
                <a:solidFill>
                  <a:schemeClr val="accent4">
                    <a:lumMod val="40000"/>
                    <a:lumOff val="6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3" name="Image 42"/>
          <p:cNvPicPr>
            <a:picLocks noChangeAspect="1"/>
          </p:cNvPicPr>
          <p:nvPr/>
        </p:nvPicPr>
        <p:blipFill rotWithShape="1">
          <a:blip r:embed="rId3"/>
          <a:srcRect l="3608" t="6436" r="5845" b="11208"/>
          <a:stretch/>
        </p:blipFill>
        <p:spPr>
          <a:xfrm>
            <a:off x="2604063" y="794990"/>
            <a:ext cx="3728628" cy="2092693"/>
          </a:xfrm>
          <a:prstGeom prst="rect">
            <a:avLst/>
          </a:prstGeom>
        </p:spPr>
      </p:pic>
      <p:grpSp>
        <p:nvGrpSpPr>
          <p:cNvPr id="51" name="Groupe 50"/>
          <p:cNvGrpSpPr/>
          <p:nvPr/>
        </p:nvGrpSpPr>
        <p:grpSpPr>
          <a:xfrm>
            <a:off x="7087774" y="1790086"/>
            <a:ext cx="1485703" cy="1687157"/>
            <a:chOff x="3967910" y="1420533"/>
            <a:chExt cx="3592674" cy="2249542"/>
          </a:xfrm>
        </p:grpSpPr>
        <p:sp>
          <p:nvSpPr>
            <p:cNvPr id="52" name="ZoneTexte 51"/>
            <p:cNvSpPr txBox="1"/>
            <p:nvPr/>
          </p:nvSpPr>
          <p:spPr>
            <a:xfrm>
              <a:off x="3967910" y="1420533"/>
              <a:ext cx="313910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rgbClr val="008B00"/>
                  </a:solidFill>
                </a:rPr>
                <a:t>Spéciation </a:t>
              </a:r>
            </a:p>
            <a:p>
              <a:r>
                <a:rPr lang="fr-FR" sz="900" b="1" dirty="0">
                  <a:solidFill>
                    <a:srgbClr val="008B00"/>
                  </a:solidFill>
                </a:rPr>
                <a:t>CO</a:t>
              </a:r>
              <a:r>
                <a:rPr lang="fr-FR" sz="900" b="1" baseline="-25000" dirty="0">
                  <a:solidFill>
                    <a:srgbClr val="008B00"/>
                  </a:solidFill>
                </a:rPr>
                <a:t>2</a:t>
              </a:r>
              <a:r>
                <a:rPr lang="fr-FR" sz="900" b="1" dirty="0">
                  <a:solidFill>
                    <a:srgbClr val="008B00"/>
                  </a:solidFill>
                </a:rPr>
                <a:t>-dépendante</a:t>
              </a:r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3967910" y="1959380"/>
              <a:ext cx="331768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rgbClr val="FF0000"/>
                  </a:solidFill>
                </a:rPr>
                <a:t>Spéciation Température-dépendante</a:t>
              </a: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3967910" y="2715086"/>
              <a:ext cx="335363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accent1">
                      <a:lumMod val="75000"/>
                    </a:schemeClr>
                  </a:solidFill>
                </a:rPr>
                <a:t>Spéciation </a:t>
              </a:r>
            </a:p>
            <a:p>
              <a:r>
                <a:rPr lang="fr-FR" sz="900" b="1" dirty="0">
                  <a:solidFill>
                    <a:schemeClr val="accent1">
                      <a:lumMod val="75000"/>
                    </a:schemeClr>
                  </a:solidFill>
                </a:rPr>
                <a:t>Temps-dépendante</a:t>
              </a:r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3967910" y="3362299"/>
              <a:ext cx="3592674" cy="307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0" b="1" dirty="0">
                  <a:solidFill>
                    <a:schemeClr val="bg1">
                      <a:lumMod val="50000"/>
                    </a:schemeClr>
                  </a:solidFill>
                </a:rPr>
                <a:t>Spéciation constante</a:t>
              </a:r>
            </a:p>
          </p:txBody>
        </p:sp>
      </p:grp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/>
          <a:srcRect l="4056" t="13529" r="5188" b="18530"/>
          <a:stretch/>
        </p:blipFill>
        <p:spPr>
          <a:xfrm>
            <a:off x="2484659" y="2887683"/>
            <a:ext cx="3967438" cy="2014961"/>
          </a:xfrm>
          <a:prstGeom prst="rect">
            <a:avLst/>
          </a:prstGeom>
        </p:spPr>
      </p:pic>
      <p:pic>
        <p:nvPicPr>
          <p:cNvPr id="66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751" y="715771"/>
            <a:ext cx="201903" cy="1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79"/>
          <p:cNvPicPr preferRelativeResize="0"/>
          <p:nvPr/>
        </p:nvPicPr>
        <p:blipFill rotWithShape="1">
          <a:blip r:embed="rId6">
            <a:alphaModFix/>
          </a:blip>
          <a:srcRect b="13201"/>
          <a:stretch/>
        </p:blipFill>
        <p:spPr>
          <a:xfrm>
            <a:off x="4140955" y="733694"/>
            <a:ext cx="288056" cy="14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6362" y="738951"/>
            <a:ext cx="275931" cy="13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07650" y="706754"/>
            <a:ext cx="288059" cy="17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49501" y="728440"/>
            <a:ext cx="427618" cy="14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3824" y="2789038"/>
            <a:ext cx="201903" cy="180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9"/>
          <p:cNvPicPr preferRelativeResize="0"/>
          <p:nvPr/>
        </p:nvPicPr>
        <p:blipFill rotWithShape="1">
          <a:blip r:embed="rId6">
            <a:alphaModFix/>
          </a:blip>
          <a:srcRect b="13201"/>
          <a:stretch/>
        </p:blipFill>
        <p:spPr>
          <a:xfrm>
            <a:off x="4228619" y="2799447"/>
            <a:ext cx="288056" cy="149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8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8893" y="2804701"/>
            <a:ext cx="275931" cy="139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95315" y="2772507"/>
            <a:ext cx="288059" cy="176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8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3387" y="2799448"/>
            <a:ext cx="427618" cy="1495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ZoneTexte 4"/>
          <p:cNvSpPr txBox="1"/>
          <p:nvPr/>
        </p:nvSpPr>
        <p:spPr>
          <a:xfrm>
            <a:off x="375314" y="1666836"/>
            <a:ext cx="205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070C0"/>
                </a:solidFill>
              </a:rPr>
              <a:t>Speciation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 err="1">
                <a:solidFill>
                  <a:srgbClr val="0070C0"/>
                </a:solidFill>
              </a:rPr>
              <a:t>only</a:t>
            </a:r>
            <a:endParaRPr lang="fr-FR" sz="1500" dirty="0">
              <a:solidFill>
                <a:srgbClr val="0070C0"/>
              </a:solidFill>
            </a:endParaRPr>
          </a:p>
        </p:txBody>
      </p:sp>
      <p:sp>
        <p:nvSpPr>
          <p:cNvPr id="76" name="ZoneTexte 75"/>
          <p:cNvSpPr txBox="1"/>
          <p:nvPr/>
        </p:nvSpPr>
        <p:spPr>
          <a:xfrm>
            <a:off x="375314" y="3664708"/>
            <a:ext cx="205314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00" dirty="0" err="1">
                <a:solidFill>
                  <a:srgbClr val="0070C0"/>
                </a:solidFill>
              </a:rPr>
              <a:t>Speciation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/>
              <a:t>+</a:t>
            </a:r>
            <a:r>
              <a:rPr lang="fr-FR" sz="1500" dirty="0">
                <a:solidFill>
                  <a:srgbClr val="0070C0"/>
                </a:solidFill>
              </a:rPr>
              <a:t> </a:t>
            </a:r>
            <a:r>
              <a:rPr lang="fr-FR" sz="1500" dirty="0">
                <a:solidFill>
                  <a:srgbClr val="FF0000"/>
                </a:solidFill>
              </a:rPr>
              <a:t>Extinction</a:t>
            </a:r>
          </a:p>
        </p:txBody>
      </p:sp>
    </p:spTree>
    <p:extLst>
      <p:ext uri="{BB962C8B-B14F-4D97-AF65-F5344CB8AC3E}">
        <p14:creationId xmlns:p14="http://schemas.microsoft.com/office/powerpoint/2010/main" val="114368976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0" y="10086"/>
            <a:ext cx="9144002" cy="488768"/>
            <a:chOff x="-1" y="-1088"/>
            <a:chExt cx="9144002" cy="488768"/>
          </a:xfrm>
        </p:grpSpPr>
        <p:sp>
          <p:nvSpPr>
            <p:cNvPr id="41" name="Rectangle 16"/>
            <p:cNvSpPr/>
            <p:nvPr/>
          </p:nvSpPr>
          <p:spPr>
            <a:xfrm>
              <a:off x="1737361" y="-1088"/>
              <a:ext cx="7406640" cy="488768"/>
            </a:xfrm>
            <a:custGeom>
              <a:avLst/>
              <a:gdLst>
                <a:gd name="connsiteX0" fmla="*/ 0 w 2270760"/>
                <a:gd name="connsiteY0" fmla="*/ 0 h 487680"/>
                <a:gd name="connsiteX1" fmla="*/ 2270760 w 2270760"/>
                <a:gd name="connsiteY1" fmla="*/ 0 h 487680"/>
                <a:gd name="connsiteX2" fmla="*/ 2270760 w 2270760"/>
                <a:gd name="connsiteY2" fmla="*/ 487680 h 487680"/>
                <a:gd name="connsiteX3" fmla="*/ 0 w 2270760"/>
                <a:gd name="connsiteY3" fmla="*/ 487680 h 487680"/>
                <a:gd name="connsiteX4" fmla="*/ 0 w 2270760"/>
                <a:gd name="connsiteY4" fmla="*/ 0 h 487680"/>
                <a:gd name="connsiteX0" fmla="*/ 0 w 2651760"/>
                <a:gd name="connsiteY0" fmla="*/ 0 h 487680"/>
                <a:gd name="connsiteX1" fmla="*/ 2651760 w 2651760"/>
                <a:gd name="connsiteY1" fmla="*/ 15240 h 487680"/>
                <a:gd name="connsiteX2" fmla="*/ 2270760 w 2651760"/>
                <a:gd name="connsiteY2" fmla="*/ 487680 h 487680"/>
                <a:gd name="connsiteX3" fmla="*/ 0 w 2651760"/>
                <a:gd name="connsiteY3" fmla="*/ 487680 h 487680"/>
                <a:gd name="connsiteX4" fmla="*/ 0 w 2651760"/>
                <a:gd name="connsiteY4" fmla="*/ 0 h 487680"/>
                <a:gd name="connsiteX0" fmla="*/ 0 w 2644140"/>
                <a:gd name="connsiteY0" fmla="*/ 7620 h 495300"/>
                <a:gd name="connsiteX1" fmla="*/ 2644140 w 2644140"/>
                <a:gd name="connsiteY1" fmla="*/ 0 h 495300"/>
                <a:gd name="connsiteX2" fmla="*/ 2270760 w 2644140"/>
                <a:gd name="connsiteY2" fmla="*/ 495300 h 495300"/>
                <a:gd name="connsiteX3" fmla="*/ 0 w 2644140"/>
                <a:gd name="connsiteY3" fmla="*/ 495300 h 495300"/>
                <a:gd name="connsiteX4" fmla="*/ 0 w 2644140"/>
                <a:gd name="connsiteY4" fmla="*/ 7620 h 495300"/>
                <a:gd name="connsiteX0" fmla="*/ 0 w 2636520"/>
                <a:gd name="connsiteY0" fmla="*/ 0 h 487680"/>
                <a:gd name="connsiteX1" fmla="*/ 2636520 w 2636520"/>
                <a:gd name="connsiteY1" fmla="*/ 1524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636520"/>
                <a:gd name="connsiteY0" fmla="*/ 0 h 487680"/>
                <a:gd name="connsiteX1" fmla="*/ 2636520 w 2636520"/>
                <a:gd name="connsiteY1" fmla="*/ 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271622"/>
                <a:gd name="connsiteY0" fmla="*/ 0 h 487680"/>
                <a:gd name="connsiteX1" fmla="*/ 2271622 w 2271622"/>
                <a:gd name="connsiteY1" fmla="*/ 7620 h 487680"/>
                <a:gd name="connsiteX2" fmla="*/ 2270760 w 2271622"/>
                <a:gd name="connsiteY2" fmla="*/ 487680 h 487680"/>
                <a:gd name="connsiteX3" fmla="*/ 0 w 2271622"/>
                <a:gd name="connsiteY3" fmla="*/ 487680 h 487680"/>
                <a:gd name="connsiteX4" fmla="*/ 0 w 2271622"/>
                <a:gd name="connsiteY4" fmla="*/ 0 h 487680"/>
                <a:gd name="connsiteX0" fmla="*/ 0 w 2271622"/>
                <a:gd name="connsiteY0" fmla="*/ 1088 h 488768"/>
                <a:gd name="connsiteX1" fmla="*/ 2271622 w 2271622"/>
                <a:gd name="connsiteY1" fmla="*/ 0 h 488768"/>
                <a:gd name="connsiteX2" fmla="*/ 2270760 w 2271622"/>
                <a:gd name="connsiteY2" fmla="*/ 488768 h 488768"/>
                <a:gd name="connsiteX3" fmla="*/ 0 w 2271622"/>
                <a:gd name="connsiteY3" fmla="*/ 488768 h 488768"/>
                <a:gd name="connsiteX4" fmla="*/ 0 w 2271622"/>
                <a:gd name="connsiteY4" fmla="*/ 1088 h 4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622" h="488768">
                  <a:moveTo>
                    <a:pt x="0" y="1088"/>
                  </a:moveTo>
                  <a:lnTo>
                    <a:pt x="2271622" y="0"/>
                  </a:lnTo>
                  <a:cubicBezTo>
                    <a:pt x="2271335" y="160020"/>
                    <a:pt x="2271047" y="328748"/>
                    <a:pt x="2270760" y="488768"/>
                  </a:cubicBezTo>
                  <a:lnTo>
                    <a:pt x="0" y="488768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2" name="Rectangle 15"/>
            <p:cNvSpPr/>
            <p:nvPr/>
          </p:nvSpPr>
          <p:spPr>
            <a:xfrm>
              <a:off x="-1" y="0"/>
              <a:ext cx="2956442" cy="487680"/>
            </a:xfrm>
            <a:custGeom>
              <a:avLst/>
              <a:gdLst>
                <a:gd name="connsiteX0" fmla="*/ 0 w 1447800"/>
                <a:gd name="connsiteY0" fmla="*/ 0 h 419100"/>
                <a:gd name="connsiteX1" fmla="*/ 1447800 w 1447800"/>
                <a:gd name="connsiteY1" fmla="*/ 0 h 419100"/>
                <a:gd name="connsiteX2" fmla="*/ 1447800 w 1447800"/>
                <a:gd name="connsiteY2" fmla="*/ 419100 h 419100"/>
                <a:gd name="connsiteX3" fmla="*/ 0 w 1447800"/>
                <a:gd name="connsiteY3" fmla="*/ 419100 h 419100"/>
                <a:gd name="connsiteX4" fmla="*/ 0 w 1447800"/>
                <a:gd name="connsiteY4" fmla="*/ 0 h 419100"/>
                <a:gd name="connsiteX0" fmla="*/ 0 w 1851660"/>
                <a:gd name="connsiteY0" fmla="*/ 0 h 419100"/>
                <a:gd name="connsiteX1" fmla="*/ 1851660 w 1851660"/>
                <a:gd name="connsiteY1" fmla="*/ 0 h 419100"/>
                <a:gd name="connsiteX2" fmla="*/ 1447800 w 1851660"/>
                <a:gd name="connsiteY2" fmla="*/ 419100 h 419100"/>
                <a:gd name="connsiteX3" fmla="*/ 0 w 1851660"/>
                <a:gd name="connsiteY3" fmla="*/ 419100 h 419100"/>
                <a:gd name="connsiteX4" fmla="*/ 0 w 1851660"/>
                <a:gd name="connsiteY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1660" h="419100">
                  <a:moveTo>
                    <a:pt x="0" y="0"/>
                  </a:moveTo>
                  <a:lnTo>
                    <a:pt x="1851660" y="0"/>
                  </a:lnTo>
                  <a:lnTo>
                    <a:pt x="14478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305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800" cap="all" spc="1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   </a:t>
              </a:r>
              <a:r>
                <a:rPr lang="fr-FR" sz="1800" cap="all" spc="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supplements</a:t>
              </a:r>
              <a:endParaRPr lang="fr-FR" sz="1800" cap="all" spc="150" dirty="0">
                <a:solidFill>
                  <a:schemeClr val="accent4">
                    <a:lumMod val="40000"/>
                    <a:lumOff val="6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415" y="1224929"/>
            <a:ext cx="3429206" cy="38230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01" y="1305946"/>
            <a:ext cx="3011018" cy="374201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47415" y="4534293"/>
            <a:ext cx="1866507" cy="339365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C492F3-6D89-414E-86A9-CA5FD063D6A5}"/>
              </a:ext>
            </a:extLst>
          </p:cNvPr>
          <p:cNvSpPr txBox="1"/>
          <p:nvPr/>
        </p:nvSpPr>
        <p:spPr>
          <a:xfrm>
            <a:off x="1737362" y="653144"/>
            <a:ext cx="51162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kumimoji="0" lang="fr-F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diversification (extinction &gt; </a:t>
            </a:r>
            <a:r>
              <a:rPr kumimoji="0" lang="fr-FR" sz="18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speciation</a:t>
            </a:r>
            <a:r>
              <a:rPr kumimoji="0" lang="fr-FR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3E85AD-102B-7D4E-BEA8-3CEFDD396AEF}"/>
              </a:ext>
            </a:extLst>
          </p:cNvPr>
          <p:cNvSpPr/>
          <p:nvPr/>
        </p:nvSpPr>
        <p:spPr>
          <a:xfrm>
            <a:off x="2742203" y="4508949"/>
            <a:ext cx="513806" cy="339365"/>
          </a:xfrm>
          <a:prstGeom prst="rect">
            <a:avLst/>
          </a:prstGeom>
          <a:noFill/>
          <a:ln w="28575" cap="flat">
            <a:solidFill>
              <a:srgbClr val="00B05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B2E039-0984-C646-BC2A-001D8AD166F0}"/>
              </a:ext>
            </a:extLst>
          </p:cNvPr>
          <p:cNvSpPr txBox="1"/>
          <p:nvPr/>
        </p:nvSpPr>
        <p:spPr>
          <a:xfrm>
            <a:off x="8076621" y="4508949"/>
            <a:ext cx="120178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Clade </a:t>
            </a:r>
            <a:r>
              <a:rPr kumimoji="0" lang="fr-FR" sz="1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should</a:t>
            </a: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go </a:t>
            </a:r>
            <a:r>
              <a:rPr kumimoji="0" lang="fr-FR" sz="1400" b="0" i="0" u="none" strike="noStrike" cap="none" spc="0" normalizeH="0" baseline="0" dirty="0" err="1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extinct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013A00-A964-3E4B-BCDE-D6BD2880E464}"/>
              </a:ext>
            </a:extLst>
          </p:cNvPr>
          <p:cNvSpPr txBox="1"/>
          <p:nvPr/>
        </p:nvSpPr>
        <p:spPr>
          <a:xfrm>
            <a:off x="3424319" y="4293505"/>
            <a:ext cx="1034449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Clade </a:t>
            </a:r>
            <a:r>
              <a:rPr kumimoji="0" lang="fr-FR" sz="1400" b="0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loses</a:t>
            </a: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400" b="0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diversity</a:t>
            </a: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at </a:t>
            </a:r>
            <a:r>
              <a:rPr kumimoji="0" lang="fr-FR" sz="1400" b="0" i="0" u="none" strike="noStrike" cap="none" spc="0" normalizeH="0" baseline="0" dirty="0" err="1">
                <a:ln>
                  <a:noFill/>
                </a:ln>
                <a:solidFill>
                  <a:srgbClr val="00B05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present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B05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1815501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0" y="10086"/>
            <a:ext cx="9144002" cy="488768"/>
            <a:chOff x="-1" y="-1088"/>
            <a:chExt cx="9144002" cy="488768"/>
          </a:xfrm>
        </p:grpSpPr>
        <p:sp>
          <p:nvSpPr>
            <p:cNvPr id="41" name="Rectangle 16"/>
            <p:cNvSpPr/>
            <p:nvPr/>
          </p:nvSpPr>
          <p:spPr>
            <a:xfrm>
              <a:off x="1737361" y="-1088"/>
              <a:ext cx="7406640" cy="488768"/>
            </a:xfrm>
            <a:custGeom>
              <a:avLst/>
              <a:gdLst>
                <a:gd name="connsiteX0" fmla="*/ 0 w 2270760"/>
                <a:gd name="connsiteY0" fmla="*/ 0 h 487680"/>
                <a:gd name="connsiteX1" fmla="*/ 2270760 w 2270760"/>
                <a:gd name="connsiteY1" fmla="*/ 0 h 487680"/>
                <a:gd name="connsiteX2" fmla="*/ 2270760 w 2270760"/>
                <a:gd name="connsiteY2" fmla="*/ 487680 h 487680"/>
                <a:gd name="connsiteX3" fmla="*/ 0 w 2270760"/>
                <a:gd name="connsiteY3" fmla="*/ 487680 h 487680"/>
                <a:gd name="connsiteX4" fmla="*/ 0 w 2270760"/>
                <a:gd name="connsiteY4" fmla="*/ 0 h 487680"/>
                <a:gd name="connsiteX0" fmla="*/ 0 w 2651760"/>
                <a:gd name="connsiteY0" fmla="*/ 0 h 487680"/>
                <a:gd name="connsiteX1" fmla="*/ 2651760 w 2651760"/>
                <a:gd name="connsiteY1" fmla="*/ 15240 h 487680"/>
                <a:gd name="connsiteX2" fmla="*/ 2270760 w 2651760"/>
                <a:gd name="connsiteY2" fmla="*/ 487680 h 487680"/>
                <a:gd name="connsiteX3" fmla="*/ 0 w 2651760"/>
                <a:gd name="connsiteY3" fmla="*/ 487680 h 487680"/>
                <a:gd name="connsiteX4" fmla="*/ 0 w 2651760"/>
                <a:gd name="connsiteY4" fmla="*/ 0 h 487680"/>
                <a:gd name="connsiteX0" fmla="*/ 0 w 2644140"/>
                <a:gd name="connsiteY0" fmla="*/ 7620 h 495300"/>
                <a:gd name="connsiteX1" fmla="*/ 2644140 w 2644140"/>
                <a:gd name="connsiteY1" fmla="*/ 0 h 495300"/>
                <a:gd name="connsiteX2" fmla="*/ 2270760 w 2644140"/>
                <a:gd name="connsiteY2" fmla="*/ 495300 h 495300"/>
                <a:gd name="connsiteX3" fmla="*/ 0 w 2644140"/>
                <a:gd name="connsiteY3" fmla="*/ 495300 h 495300"/>
                <a:gd name="connsiteX4" fmla="*/ 0 w 2644140"/>
                <a:gd name="connsiteY4" fmla="*/ 7620 h 495300"/>
                <a:gd name="connsiteX0" fmla="*/ 0 w 2636520"/>
                <a:gd name="connsiteY0" fmla="*/ 0 h 487680"/>
                <a:gd name="connsiteX1" fmla="*/ 2636520 w 2636520"/>
                <a:gd name="connsiteY1" fmla="*/ 1524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636520"/>
                <a:gd name="connsiteY0" fmla="*/ 0 h 487680"/>
                <a:gd name="connsiteX1" fmla="*/ 2636520 w 2636520"/>
                <a:gd name="connsiteY1" fmla="*/ 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271622"/>
                <a:gd name="connsiteY0" fmla="*/ 0 h 487680"/>
                <a:gd name="connsiteX1" fmla="*/ 2271622 w 2271622"/>
                <a:gd name="connsiteY1" fmla="*/ 7620 h 487680"/>
                <a:gd name="connsiteX2" fmla="*/ 2270760 w 2271622"/>
                <a:gd name="connsiteY2" fmla="*/ 487680 h 487680"/>
                <a:gd name="connsiteX3" fmla="*/ 0 w 2271622"/>
                <a:gd name="connsiteY3" fmla="*/ 487680 h 487680"/>
                <a:gd name="connsiteX4" fmla="*/ 0 w 2271622"/>
                <a:gd name="connsiteY4" fmla="*/ 0 h 487680"/>
                <a:gd name="connsiteX0" fmla="*/ 0 w 2271622"/>
                <a:gd name="connsiteY0" fmla="*/ 1088 h 488768"/>
                <a:gd name="connsiteX1" fmla="*/ 2271622 w 2271622"/>
                <a:gd name="connsiteY1" fmla="*/ 0 h 488768"/>
                <a:gd name="connsiteX2" fmla="*/ 2270760 w 2271622"/>
                <a:gd name="connsiteY2" fmla="*/ 488768 h 488768"/>
                <a:gd name="connsiteX3" fmla="*/ 0 w 2271622"/>
                <a:gd name="connsiteY3" fmla="*/ 488768 h 488768"/>
                <a:gd name="connsiteX4" fmla="*/ 0 w 2271622"/>
                <a:gd name="connsiteY4" fmla="*/ 1088 h 4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622" h="488768">
                  <a:moveTo>
                    <a:pt x="0" y="1088"/>
                  </a:moveTo>
                  <a:lnTo>
                    <a:pt x="2271622" y="0"/>
                  </a:lnTo>
                  <a:cubicBezTo>
                    <a:pt x="2271335" y="160020"/>
                    <a:pt x="2271047" y="328748"/>
                    <a:pt x="2270760" y="488768"/>
                  </a:cubicBezTo>
                  <a:lnTo>
                    <a:pt x="0" y="488768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2" name="Rectangle 15"/>
            <p:cNvSpPr/>
            <p:nvPr/>
          </p:nvSpPr>
          <p:spPr>
            <a:xfrm>
              <a:off x="-1" y="0"/>
              <a:ext cx="2956442" cy="487680"/>
            </a:xfrm>
            <a:custGeom>
              <a:avLst/>
              <a:gdLst>
                <a:gd name="connsiteX0" fmla="*/ 0 w 1447800"/>
                <a:gd name="connsiteY0" fmla="*/ 0 h 419100"/>
                <a:gd name="connsiteX1" fmla="*/ 1447800 w 1447800"/>
                <a:gd name="connsiteY1" fmla="*/ 0 h 419100"/>
                <a:gd name="connsiteX2" fmla="*/ 1447800 w 1447800"/>
                <a:gd name="connsiteY2" fmla="*/ 419100 h 419100"/>
                <a:gd name="connsiteX3" fmla="*/ 0 w 1447800"/>
                <a:gd name="connsiteY3" fmla="*/ 419100 h 419100"/>
                <a:gd name="connsiteX4" fmla="*/ 0 w 1447800"/>
                <a:gd name="connsiteY4" fmla="*/ 0 h 419100"/>
                <a:gd name="connsiteX0" fmla="*/ 0 w 1851660"/>
                <a:gd name="connsiteY0" fmla="*/ 0 h 419100"/>
                <a:gd name="connsiteX1" fmla="*/ 1851660 w 1851660"/>
                <a:gd name="connsiteY1" fmla="*/ 0 h 419100"/>
                <a:gd name="connsiteX2" fmla="*/ 1447800 w 1851660"/>
                <a:gd name="connsiteY2" fmla="*/ 419100 h 419100"/>
                <a:gd name="connsiteX3" fmla="*/ 0 w 1851660"/>
                <a:gd name="connsiteY3" fmla="*/ 419100 h 419100"/>
                <a:gd name="connsiteX4" fmla="*/ 0 w 1851660"/>
                <a:gd name="connsiteY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1660" h="419100">
                  <a:moveTo>
                    <a:pt x="0" y="0"/>
                  </a:moveTo>
                  <a:lnTo>
                    <a:pt x="1851660" y="0"/>
                  </a:lnTo>
                  <a:lnTo>
                    <a:pt x="14478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305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800" cap="all" spc="1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   </a:t>
              </a:r>
              <a:r>
                <a:rPr lang="fr-FR" sz="1800" cap="all" spc="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supplements</a:t>
              </a:r>
              <a:endParaRPr lang="fr-FR" sz="1800" cap="all" spc="150" dirty="0">
                <a:solidFill>
                  <a:schemeClr val="accent4">
                    <a:lumMod val="40000"/>
                    <a:lumOff val="6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996" y="701560"/>
            <a:ext cx="3658646" cy="42156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3D226D4-95B6-5642-9907-E679ADC4D230}"/>
              </a:ext>
            </a:extLst>
          </p:cNvPr>
          <p:cNvSpPr txBox="1"/>
          <p:nvPr/>
        </p:nvSpPr>
        <p:spPr>
          <a:xfrm>
            <a:off x="6088567" y="2512742"/>
            <a:ext cx="216333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Support fo</a:t>
            </a:r>
            <a:r>
              <a:rPr lang="fr-FR" dirty="0"/>
              <a:t>r a model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negative</a:t>
            </a:r>
            <a:r>
              <a:rPr lang="fr-FR" dirty="0"/>
              <a:t> diversification over all the </a:t>
            </a:r>
            <a:r>
              <a:rPr lang="fr-FR" dirty="0" err="1"/>
              <a:t>history</a:t>
            </a:r>
            <a:r>
              <a:rPr lang="fr-FR" dirty="0"/>
              <a:t> of the clade !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132DA2-869F-8E45-A79F-36DE44C16128}"/>
              </a:ext>
            </a:extLst>
          </p:cNvPr>
          <p:cNvSpPr/>
          <p:nvPr/>
        </p:nvSpPr>
        <p:spPr>
          <a:xfrm>
            <a:off x="2558895" y="3498979"/>
            <a:ext cx="3153747" cy="345232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5283540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e 39"/>
          <p:cNvGrpSpPr/>
          <p:nvPr/>
        </p:nvGrpSpPr>
        <p:grpSpPr>
          <a:xfrm>
            <a:off x="0" y="10086"/>
            <a:ext cx="9144002" cy="488768"/>
            <a:chOff x="-1" y="-1088"/>
            <a:chExt cx="9144002" cy="488768"/>
          </a:xfrm>
        </p:grpSpPr>
        <p:sp>
          <p:nvSpPr>
            <p:cNvPr id="41" name="Rectangle 16"/>
            <p:cNvSpPr/>
            <p:nvPr/>
          </p:nvSpPr>
          <p:spPr>
            <a:xfrm>
              <a:off x="1737361" y="-1088"/>
              <a:ext cx="7406640" cy="488768"/>
            </a:xfrm>
            <a:custGeom>
              <a:avLst/>
              <a:gdLst>
                <a:gd name="connsiteX0" fmla="*/ 0 w 2270760"/>
                <a:gd name="connsiteY0" fmla="*/ 0 h 487680"/>
                <a:gd name="connsiteX1" fmla="*/ 2270760 w 2270760"/>
                <a:gd name="connsiteY1" fmla="*/ 0 h 487680"/>
                <a:gd name="connsiteX2" fmla="*/ 2270760 w 2270760"/>
                <a:gd name="connsiteY2" fmla="*/ 487680 h 487680"/>
                <a:gd name="connsiteX3" fmla="*/ 0 w 2270760"/>
                <a:gd name="connsiteY3" fmla="*/ 487680 h 487680"/>
                <a:gd name="connsiteX4" fmla="*/ 0 w 2270760"/>
                <a:gd name="connsiteY4" fmla="*/ 0 h 487680"/>
                <a:gd name="connsiteX0" fmla="*/ 0 w 2651760"/>
                <a:gd name="connsiteY0" fmla="*/ 0 h 487680"/>
                <a:gd name="connsiteX1" fmla="*/ 2651760 w 2651760"/>
                <a:gd name="connsiteY1" fmla="*/ 15240 h 487680"/>
                <a:gd name="connsiteX2" fmla="*/ 2270760 w 2651760"/>
                <a:gd name="connsiteY2" fmla="*/ 487680 h 487680"/>
                <a:gd name="connsiteX3" fmla="*/ 0 w 2651760"/>
                <a:gd name="connsiteY3" fmla="*/ 487680 h 487680"/>
                <a:gd name="connsiteX4" fmla="*/ 0 w 2651760"/>
                <a:gd name="connsiteY4" fmla="*/ 0 h 487680"/>
                <a:gd name="connsiteX0" fmla="*/ 0 w 2644140"/>
                <a:gd name="connsiteY0" fmla="*/ 7620 h 495300"/>
                <a:gd name="connsiteX1" fmla="*/ 2644140 w 2644140"/>
                <a:gd name="connsiteY1" fmla="*/ 0 h 495300"/>
                <a:gd name="connsiteX2" fmla="*/ 2270760 w 2644140"/>
                <a:gd name="connsiteY2" fmla="*/ 495300 h 495300"/>
                <a:gd name="connsiteX3" fmla="*/ 0 w 2644140"/>
                <a:gd name="connsiteY3" fmla="*/ 495300 h 495300"/>
                <a:gd name="connsiteX4" fmla="*/ 0 w 2644140"/>
                <a:gd name="connsiteY4" fmla="*/ 7620 h 495300"/>
                <a:gd name="connsiteX0" fmla="*/ 0 w 2636520"/>
                <a:gd name="connsiteY0" fmla="*/ 0 h 487680"/>
                <a:gd name="connsiteX1" fmla="*/ 2636520 w 2636520"/>
                <a:gd name="connsiteY1" fmla="*/ 1524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636520"/>
                <a:gd name="connsiteY0" fmla="*/ 0 h 487680"/>
                <a:gd name="connsiteX1" fmla="*/ 2636520 w 2636520"/>
                <a:gd name="connsiteY1" fmla="*/ 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271622"/>
                <a:gd name="connsiteY0" fmla="*/ 0 h 487680"/>
                <a:gd name="connsiteX1" fmla="*/ 2271622 w 2271622"/>
                <a:gd name="connsiteY1" fmla="*/ 7620 h 487680"/>
                <a:gd name="connsiteX2" fmla="*/ 2270760 w 2271622"/>
                <a:gd name="connsiteY2" fmla="*/ 487680 h 487680"/>
                <a:gd name="connsiteX3" fmla="*/ 0 w 2271622"/>
                <a:gd name="connsiteY3" fmla="*/ 487680 h 487680"/>
                <a:gd name="connsiteX4" fmla="*/ 0 w 2271622"/>
                <a:gd name="connsiteY4" fmla="*/ 0 h 487680"/>
                <a:gd name="connsiteX0" fmla="*/ 0 w 2271622"/>
                <a:gd name="connsiteY0" fmla="*/ 1088 h 488768"/>
                <a:gd name="connsiteX1" fmla="*/ 2271622 w 2271622"/>
                <a:gd name="connsiteY1" fmla="*/ 0 h 488768"/>
                <a:gd name="connsiteX2" fmla="*/ 2270760 w 2271622"/>
                <a:gd name="connsiteY2" fmla="*/ 488768 h 488768"/>
                <a:gd name="connsiteX3" fmla="*/ 0 w 2271622"/>
                <a:gd name="connsiteY3" fmla="*/ 488768 h 488768"/>
                <a:gd name="connsiteX4" fmla="*/ 0 w 2271622"/>
                <a:gd name="connsiteY4" fmla="*/ 1088 h 4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622" h="488768">
                  <a:moveTo>
                    <a:pt x="0" y="1088"/>
                  </a:moveTo>
                  <a:lnTo>
                    <a:pt x="2271622" y="0"/>
                  </a:lnTo>
                  <a:cubicBezTo>
                    <a:pt x="2271335" y="160020"/>
                    <a:pt x="2271047" y="328748"/>
                    <a:pt x="2270760" y="488768"/>
                  </a:cubicBezTo>
                  <a:lnTo>
                    <a:pt x="0" y="488768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2" name="Rectangle 15"/>
            <p:cNvSpPr/>
            <p:nvPr/>
          </p:nvSpPr>
          <p:spPr>
            <a:xfrm>
              <a:off x="-1" y="0"/>
              <a:ext cx="2956442" cy="487680"/>
            </a:xfrm>
            <a:custGeom>
              <a:avLst/>
              <a:gdLst>
                <a:gd name="connsiteX0" fmla="*/ 0 w 1447800"/>
                <a:gd name="connsiteY0" fmla="*/ 0 h 419100"/>
                <a:gd name="connsiteX1" fmla="*/ 1447800 w 1447800"/>
                <a:gd name="connsiteY1" fmla="*/ 0 h 419100"/>
                <a:gd name="connsiteX2" fmla="*/ 1447800 w 1447800"/>
                <a:gd name="connsiteY2" fmla="*/ 419100 h 419100"/>
                <a:gd name="connsiteX3" fmla="*/ 0 w 1447800"/>
                <a:gd name="connsiteY3" fmla="*/ 419100 h 419100"/>
                <a:gd name="connsiteX4" fmla="*/ 0 w 1447800"/>
                <a:gd name="connsiteY4" fmla="*/ 0 h 419100"/>
                <a:gd name="connsiteX0" fmla="*/ 0 w 1851660"/>
                <a:gd name="connsiteY0" fmla="*/ 0 h 419100"/>
                <a:gd name="connsiteX1" fmla="*/ 1851660 w 1851660"/>
                <a:gd name="connsiteY1" fmla="*/ 0 h 419100"/>
                <a:gd name="connsiteX2" fmla="*/ 1447800 w 1851660"/>
                <a:gd name="connsiteY2" fmla="*/ 419100 h 419100"/>
                <a:gd name="connsiteX3" fmla="*/ 0 w 1851660"/>
                <a:gd name="connsiteY3" fmla="*/ 419100 h 419100"/>
                <a:gd name="connsiteX4" fmla="*/ 0 w 1851660"/>
                <a:gd name="connsiteY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1660" h="419100">
                  <a:moveTo>
                    <a:pt x="0" y="0"/>
                  </a:moveTo>
                  <a:lnTo>
                    <a:pt x="1851660" y="0"/>
                  </a:lnTo>
                  <a:lnTo>
                    <a:pt x="14478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305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800" cap="all" spc="1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   </a:t>
              </a:r>
              <a:r>
                <a:rPr lang="fr-FR" sz="1800" cap="all" spc="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supplements</a:t>
              </a:r>
              <a:endParaRPr lang="fr-FR" sz="1800" cap="all" spc="150" dirty="0">
                <a:solidFill>
                  <a:schemeClr val="accent4">
                    <a:lumMod val="40000"/>
                    <a:lumOff val="6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362" y="1679510"/>
            <a:ext cx="4896630" cy="354484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E1FB85-3772-0D46-BB95-0AEA65551164}"/>
              </a:ext>
            </a:extLst>
          </p:cNvPr>
          <p:cNvSpPr txBox="1"/>
          <p:nvPr/>
        </p:nvSpPr>
        <p:spPr>
          <a:xfrm>
            <a:off x="2711906" y="848515"/>
            <a:ext cx="307816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err="1">
                <a:ln>
                  <a:noFill/>
                </a:ln>
                <a:solidFill>
                  <a:srgbClr val="00178B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Deep</a:t>
            </a:r>
            <a:r>
              <a:rPr kumimoji="0" lang="fr-FR" sz="1600" b="1" i="0" u="none" strike="noStrike" cap="none" spc="0" normalizeH="0" baseline="0" dirty="0">
                <a:ln>
                  <a:noFill/>
                </a:ln>
                <a:solidFill>
                  <a:srgbClr val="00178B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600" b="1" i="0" u="none" strike="noStrike" cap="none" spc="0" normalizeH="0" baseline="0" dirty="0" err="1">
                <a:ln>
                  <a:noFill/>
                </a:ln>
                <a:solidFill>
                  <a:srgbClr val="00178B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shade</a:t>
            </a:r>
            <a:r>
              <a:rPr kumimoji="0" lang="fr-FR" sz="1600" b="1" i="0" u="none" strike="noStrike" cap="none" spc="0" normalizeH="0" baseline="0" dirty="0">
                <a:ln>
                  <a:noFill/>
                </a:ln>
                <a:solidFill>
                  <a:srgbClr val="00178B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fr-FR" sz="1600" b="1" i="0" u="none" strike="noStrike" cap="none" spc="0" normalizeH="0" baseline="0" dirty="0">
                <a:ln>
                  <a:noFill/>
                </a:ln>
                <a:solidFill>
                  <a:srgbClr val="00178B"/>
                </a:solidFill>
                <a:effectLst/>
                <a:uFillTx/>
                <a:latin typeface="Calibri"/>
                <a:ea typeface="Calibri"/>
                <a:cs typeface="Calibri"/>
                <a:sym typeface="Wingdings" pitchFamily="2" charset="2"/>
              </a:rPr>
              <a:t> </a:t>
            </a:r>
            <a:r>
              <a:rPr kumimoji="0" lang="fr-FR" sz="1600" b="1" i="0" u="none" strike="noStrike" cap="none" spc="0" normalizeH="0" baseline="0" dirty="0" err="1">
                <a:ln>
                  <a:noFill/>
                </a:ln>
                <a:solidFill>
                  <a:srgbClr val="00178B"/>
                </a:solidFill>
                <a:effectLst/>
                <a:uFillTx/>
                <a:latin typeface="Calibri"/>
                <a:ea typeface="Calibri"/>
                <a:cs typeface="Calibri"/>
                <a:sym typeface="Wingdings" pitchFamily="2" charset="2"/>
              </a:rPr>
              <a:t>exponential</a:t>
            </a:r>
            <a:r>
              <a:rPr kumimoji="0" lang="fr-FR" sz="1600" b="1" i="0" u="none" strike="noStrike" cap="none" spc="0" normalizeH="0" baseline="0" dirty="0">
                <a:ln>
                  <a:noFill/>
                </a:ln>
                <a:solidFill>
                  <a:srgbClr val="00178B"/>
                </a:solidFill>
                <a:effectLst/>
                <a:uFillTx/>
                <a:sym typeface="Wingdings" pitchFamily="2" charset="2"/>
              </a:rPr>
              <a:t> model</a:t>
            </a:r>
            <a:endParaRPr lang="fr-FR" sz="1600" b="1" dirty="0">
              <a:solidFill>
                <a:srgbClr val="00178B"/>
              </a:solidFill>
              <a:sym typeface="Wingdings" pitchFamily="2" charset="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>
                <a:ln>
                  <a:noFill/>
                </a:ln>
                <a:solidFill>
                  <a:srgbClr val="00B2EE"/>
                </a:solidFill>
                <a:effectLst/>
                <a:uFillTx/>
                <a:latin typeface="Calibri"/>
                <a:ea typeface="Calibri"/>
                <a:cs typeface="Calibri"/>
                <a:sym typeface="Wingdings" pitchFamily="2" charset="2"/>
              </a:rPr>
              <a:t>Light </a:t>
            </a:r>
            <a:r>
              <a:rPr kumimoji="0" lang="fr-FR" sz="1600" b="1" i="0" u="none" strike="noStrike" cap="none" spc="0" normalizeH="0" baseline="0" dirty="0" err="1">
                <a:ln>
                  <a:noFill/>
                </a:ln>
                <a:solidFill>
                  <a:srgbClr val="00B2EE"/>
                </a:solidFill>
                <a:effectLst/>
                <a:uFillTx/>
                <a:latin typeface="Calibri"/>
                <a:ea typeface="Calibri"/>
                <a:cs typeface="Calibri"/>
                <a:sym typeface="Wingdings" pitchFamily="2" charset="2"/>
              </a:rPr>
              <a:t>shade</a:t>
            </a:r>
            <a:r>
              <a:rPr kumimoji="0" lang="fr-FR" sz="1600" b="1" i="0" u="none" strike="noStrike" cap="none" spc="0" normalizeH="0" baseline="0" dirty="0">
                <a:ln>
                  <a:noFill/>
                </a:ln>
                <a:solidFill>
                  <a:srgbClr val="00B2EE"/>
                </a:solidFill>
                <a:effectLst/>
                <a:uFillTx/>
                <a:latin typeface="Calibri"/>
                <a:ea typeface="Calibri"/>
                <a:cs typeface="Calibri"/>
                <a:sym typeface="Wingdings" pitchFamily="2" charset="2"/>
              </a:rPr>
              <a:t>  </a:t>
            </a:r>
            <a:r>
              <a:rPr kumimoji="0" lang="fr-FR" sz="1600" b="1" i="0" u="none" strike="noStrike" cap="none" spc="0" normalizeH="0" baseline="0" dirty="0" err="1">
                <a:ln>
                  <a:noFill/>
                </a:ln>
                <a:solidFill>
                  <a:srgbClr val="00B2EE"/>
                </a:solidFill>
                <a:effectLst/>
                <a:uFillTx/>
                <a:latin typeface="Calibri"/>
                <a:ea typeface="Calibri"/>
                <a:cs typeface="Calibri"/>
                <a:sym typeface="Wingdings" pitchFamily="2" charset="2"/>
              </a:rPr>
              <a:t>linear</a:t>
            </a:r>
            <a:r>
              <a:rPr kumimoji="0" lang="fr-FR" sz="1600" b="1" i="0" u="none" strike="noStrike" cap="none" spc="0" normalizeH="0" baseline="0" dirty="0">
                <a:ln>
                  <a:noFill/>
                </a:ln>
                <a:solidFill>
                  <a:srgbClr val="00B2EE"/>
                </a:solidFill>
                <a:effectLst/>
                <a:uFillTx/>
                <a:latin typeface="Calibri"/>
                <a:ea typeface="Calibri"/>
                <a:cs typeface="Calibri"/>
                <a:sym typeface="Wingdings" pitchFamily="2" charset="2"/>
              </a:rPr>
              <a:t> model 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B2EE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3840655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1155310" y="4881889"/>
            <a:ext cx="1934513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Mayhew et al. 2012 – PNAS</a:t>
            </a:r>
          </a:p>
        </p:txBody>
      </p:sp>
      <p:sp>
        <p:nvSpPr>
          <p:cNvPr id="196" name="Shape 196"/>
          <p:cNvSpPr/>
          <p:nvPr/>
        </p:nvSpPr>
        <p:spPr>
          <a:xfrm>
            <a:off x="801339" y="619374"/>
            <a:ext cx="316715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Temp</a:t>
            </a:r>
            <a:r>
              <a:rPr lang="fr-FR" dirty="0"/>
              <a:t>e</a:t>
            </a:r>
            <a:r>
              <a:rPr dirty="0"/>
              <a:t>rature </a:t>
            </a:r>
            <a:r>
              <a:rPr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Climat</a:t>
            </a:r>
            <a:r>
              <a:rPr lang="fr-FR" dirty="0"/>
              <a:t>e</a:t>
            </a:r>
            <a:r>
              <a:rPr dirty="0"/>
              <a:t>  </a:t>
            </a:r>
          </a:p>
        </p:txBody>
      </p:sp>
      <p:grpSp>
        <p:nvGrpSpPr>
          <p:cNvPr id="199" name="Group 199"/>
          <p:cNvGrpSpPr/>
          <p:nvPr/>
        </p:nvGrpSpPr>
        <p:grpSpPr>
          <a:xfrm>
            <a:off x="386479" y="1371048"/>
            <a:ext cx="3266741" cy="2649460"/>
            <a:chOff x="0" y="0"/>
            <a:chExt cx="3266739" cy="2649458"/>
          </a:xfrm>
        </p:grpSpPr>
        <p:pic>
          <p:nvPicPr>
            <p:cNvPr id="197" name="image12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07430" y="188326"/>
              <a:ext cx="3059311" cy="24611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" name="Shape 198"/>
            <p:cNvSpPr/>
            <p:nvPr/>
          </p:nvSpPr>
          <p:spPr>
            <a:xfrm>
              <a:off x="0" y="-1"/>
              <a:ext cx="414861" cy="37665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0" name="Shape 200"/>
          <p:cNvSpPr/>
          <p:nvPr/>
        </p:nvSpPr>
        <p:spPr>
          <a:xfrm>
            <a:off x="5785973" y="4881889"/>
            <a:ext cx="1988821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Cornette et al. 2002 – PNAS</a:t>
            </a:r>
          </a:p>
        </p:txBody>
      </p:sp>
      <p:sp>
        <p:nvSpPr>
          <p:cNvPr id="201" name="Shape 201"/>
          <p:cNvSpPr/>
          <p:nvPr/>
        </p:nvSpPr>
        <p:spPr>
          <a:xfrm>
            <a:off x="5910262" y="561502"/>
            <a:ext cx="194443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2000">
                <a:solidFill>
                  <a:srgbClr val="00B05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dirty="0"/>
              <a:t>CO</a:t>
            </a:r>
            <a:r>
              <a:rPr sz="1400" dirty="0"/>
              <a:t>2 </a:t>
            </a:r>
            <a:r>
              <a:rPr lang="fr-FR" sz="1400" dirty="0"/>
              <a:t> </a:t>
            </a:r>
            <a:r>
              <a:rPr sz="1600" dirty="0">
                <a:latin typeface="Wingdings"/>
                <a:ea typeface="Wingdings"/>
                <a:cs typeface="Wingdings"/>
                <a:sym typeface="Wingdings"/>
              </a:rPr>
              <a:t> </a:t>
            </a:r>
            <a:r>
              <a:rPr dirty="0"/>
              <a:t>Climat</a:t>
            </a:r>
            <a:r>
              <a:rPr lang="fr-FR" dirty="0"/>
              <a:t>e</a:t>
            </a:r>
            <a:r>
              <a:rPr dirty="0"/>
              <a:t>  </a:t>
            </a:r>
          </a:p>
        </p:txBody>
      </p:sp>
      <p:pic>
        <p:nvPicPr>
          <p:cNvPr id="202" name="image1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655" y="1597527"/>
            <a:ext cx="3140654" cy="24370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Group 209"/>
          <p:cNvGrpSpPr/>
          <p:nvPr/>
        </p:nvGrpSpPr>
        <p:grpSpPr>
          <a:xfrm>
            <a:off x="5143655" y="4053125"/>
            <a:ext cx="2177364" cy="797433"/>
            <a:chOff x="0" y="0"/>
            <a:chExt cx="2177363" cy="797432"/>
          </a:xfrm>
        </p:grpSpPr>
        <p:grpSp>
          <p:nvGrpSpPr>
            <p:cNvPr id="205" name="Group 205"/>
            <p:cNvGrpSpPr/>
            <p:nvPr/>
          </p:nvGrpSpPr>
          <p:grpSpPr>
            <a:xfrm>
              <a:off x="516467" y="0"/>
              <a:ext cx="136249" cy="409886"/>
              <a:chOff x="0" y="0"/>
              <a:chExt cx="136248" cy="409885"/>
            </a:xfrm>
          </p:grpSpPr>
          <p:sp>
            <p:nvSpPr>
              <p:cNvPr id="203" name="Shape 203"/>
              <p:cNvSpPr/>
              <p:nvPr/>
            </p:nvSpPr>
            <p:spPr>
              <a:xfrm>
                <a:off x="-1" y="-1"/>
                <a:ext cx="136250" cy="409887"/>
              </a:xfrm>
              <a:prstGeom prst="rect">
                <a:avLst/>
              </a:prstGeom>
              <a:solidFill>
                <a:srgbClr val="B4C7E7"/>
              </a:solidFill>
              <a:ln w="6350" cap="flat">
                <a:solidFill>
                  <a:srgbClr val="44546A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04" name="Shape 204"/>
              <p:cNvSpPr/>
              <p:nvPr/>
            </p:nvSpPr>
            <p:spPr>
              <a:xfrm>
                <a:off x="20022" y="165871"/>
                <a:ext cx="96203" cy="95031"/>
              </a:xfrm>
              <a:prstGeom prst="ellipse">
                <a:avLst/>
              </a:prstGeom>
              <a:solidFill>
                <a:srgbClr val="1F4E79"/>
              </a:solidFill>
              <a:ln w="12700" cap="flat">
                <a:solidFill>
                  <a:srgbClr val="1F4E7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  <p:sp>
          <p:nvSpPr>
            <p:cNvPr id="206" name="Shape 206"/>
            <p:cNvSpPr/>
            <p:nvPr/>
          </p:nvSpPr>
          <p:spPr>
            <a:xfrm>
              <a:off x="931652" y="92890"/>
              <a:ext cx="671852" cy="2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200">
                  <a:latin typeface="+mj-lt"/>
                  <a:ea typeface="+mj-ea"/>
                  <a:cs typeface="+mj-cs"/>
                  <a:sym typeface="Arial"/>
                </a:defRPr>
              </a:pPr>
              <a:r>
                <a:t>CO</a:t>
              </a:r>
              <a:r>
                <a:rPr sz="900"/>
                <a:t>2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0" y="614671"/>
              <a:ext cx="850163" cy="1507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19" extrusionOk="0">
                  <a:moveTo>
                    <a:pt x="0" y="17117"/>
                  </a:moveTo>
                  <a:cubicBezTo>
                    <a:pt x="1857" y="8518"/>
                    <a:pt x="3714" y="-81"/>
                    <a:pt x="5457" y="0"/>
                  </a:cubicBezTo>
                  <a:cubicBezTo>
                    <a:pt x="7200" y="82"/>
                    <a:pt x="9057" y="16465"/>
                    <a:pt x="10459" y="17607"/>
                  </a:cubicBezTo>
                  <a:cubicBezTo>
                    <a:pt x="11861" y="18748"/>
                    <a:pt x="13036" y="7581"/>
                    <a:pt x="13869" y="6847"/>
                  </a:cubicBezTo>
                  <a:cubicBezTo>
                    <a:pt x="14703" y="6114"/>
                    <a:pt x="15082" y="13287"/>
                    <a:pt x="15461" y="13205"/>
                  </a:cubicBezTo>
                  <a:cubicBezTo>
                    <a:pt x="15840" y="13124"/>
                    <a:pt x="15651" y="6766"/>
                    <a:pt x="16143" y="6358"/>
                  </a:cubicBezTo>
                  <a:cubicBezTo>
                    <a:pt x="16636" y="5951"/>
                    <a:pt x="17962" y="11412"/>
                    <a:pt x="18417" y="10760"/>
                  </a:cubicBezTo>
                  <a:cubicBezTo>
                    <a:pt x="18872" y="10108"/>
                    <a:pt x="18341" y="653"/>
                    <a:pt x="18872" y="2446"/>
                  </a:cubicBezTo>
                  <a:cubicBezTo>
                    <a:pt x="19402" y="4239"/>
                    <a:pt x="21183" y="19318"/>
                    <a:pt x="21600" y="21519"/>
                  </a:cubicBezTo>
                </a:path>
              </a:pathLst>
            </a:cu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8" name="Shape 208"/>
            <p:cNvSpPr/>
            <p:nvPr/>
          </p:nvSpPr>
          <p:spPr>
            <a:xfrm>
              <a:off x="931652" y="533178"/>
              <a:ext cx="1245712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Spéciation</a:t>
              </a:r>
            </a:p>
          </p:txBody>
        </p:sp>
      </p:grpSp>
      <p:grpSp>
        <p:nvGrpSpPr>
          <p:cNvPr id="228" name="Group 228"/>
          <p:cNvGrpSpPr/>
          <p:nvPr/>
        </p:nvGrpSpPr>
        <p:grpSpPr>
          <a:xfrm>
            <a:off x="892995" y="4062237"/>
            <a:ext cx="1871608" cy="674550"/>
            <a:chOff x="0" y="0"/>
            <a:chExt cx="1871607" cy="674549"/>
          </a:xfrm>
        </p:grpSpPr>
        <p:grpSp>
          <p:nvGrpSpPr>
            <p:cNvPr id="214" name="Group 214"/>
            <p:cNvGrpSpPr/>
            <p:nvPr/>
          </p:nvGrpSpPr>
          <p:grpSpPr>
            <a:xfrm>
              <a:off x="0" y="102025"/>
              <a:ext cx="747825" cy="87819"/>
              <a:chOff x="0" y="0"/>
              <a:chExt cx="747824" cy="87817"/>
            </a:xfrm>
          </p:grpSpPr>
          <p:sp>
            <p:nvSpPr>
              <p:cNvPr id="210" name="Shape 210"/>
              <p:cNvSpPr/>
              <p:nvPr/>
            </p:nvSpPr>
            <p:spPr>
              <a:xfrm>
                <a:off x="0" y="45638"/>
                <a:ext cx="747825" cy="1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>
                <a:off x="56190" y="1676"/>
                <a:ext cx="89741" cy="8614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>
                <a:off x="321938" y="0"/>
                <a:ext cx="89741" cy="8614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>
                <a:off x="603162" y="0"/>
                <a:ext cx="89741" cy="86142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  <p:grpSp>
          <p:nvGrpSpPr>
            <p:cNvPr id="219" name="Group 219"/>
            <p:cNvGrpSpPr/>
            <p:nvPr/>
          </p:nvGrpSpPr>
          <p:grpSpPr>
            <a:xfrm>
              <a:off x="0" y="485295"/>
              <a:ext cx="747825" cy="87818"/>
              <a:chOff x="0" y="0"/>
              <a:chExt cx="747824" cy="87816"/>
            </a:xfrm>
          </p:grpSpPr>
          <p:sp>
            <p:nvSpPr>
              <p:cNvPr id="215" name="Shape 215"/>
              <p:cNvSpPr/>
              <p:nvPr/>
            </p:nvSpPr>
            <p:spPr>
              <a:xfrm>
                <a:off x="0" y="45638"/>
                <a:ext cx="747825" cy="1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>
                <a:off x="56190" y="1675"/>
                <a:ext cx="89741" cy="86142"/>
              </a:xfrm>
              <a:prstGeom prst="ellipse">
                <a:avLst/>
              </a:prstGeom>
              <a:solidFill>
                <a:srgbClr val="A6A6A6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>
                <a:off x="321938" y="0"/>
                <a:ext cx="89741" cy="86142"/>
              </a:xfrm>
              <a:prstGeom prst="ellipse">
                <a:avLst/>
              </a:prstGeom>
              <a:solidFill>
                <a:srgbClr val="A6A6A6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603162" y="0"/>
                <a:ext cx="89741" cy="86142"/>
              </a:xfrm>
              <a:prstGeom prst="ellipse">
                <a:avLst/>
              </a:prstGeom>
              <a:solidFill>
                <a:srgbClr val="A6A6A6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0" y="283530"/>
              <a:ext cx="747825" cy="87819"/>
              <a:chOff x="0" y="0"/>
              <a:chExt cx="747824" cy="87817"/>
            </a:xfrm>
          </p:grpSpPr>
          <p:sp>
            <p:nvSpPr>
              <p:cNvPr id="220" name="Shape 220"/>
              <p:cNvSpPr/>
              <p:nvPr/>
            </p:nvSpPr>
            <p:spPr>
              <a:xfrm>
                <a:off x="0" y="45638"/>
                <a:ext cx="747825" cy="1"/>
              </a:xfrm>
              <a:prstGeom prst="line">
                <a:avLst/>
              </a:prstGeom>
              <a:noFill/>
              <a:ln w="6350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>
                <a:off x="56190" y="1676"/>
                <a:ext cx="89741" cy="86142"/>
              </a:xfrm>
              <a:prstGeom prst="ellipse">
                <a:avLst/>
              </a:prstGeom>
              <a:solidFill>
                <a:srgbClr val="FFFFFF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321938" y="0"/>
                <a:ext cx="89741" cy="86142"/>
              </a:xfrm>
              <a:prstGeom prst="ellipse">
                <a:avLst/>
              </a:prstGeom>
              <a:solidFill>
                <a:srgbClr val="FFFFFF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23" name="Shape 223"/>
              <p:cNvSpPr/>
              <p:nvPr/>
            </p:nvSpPr>
            <p:spPr>
              <a:xfrm>
                <a:off x="603162" y="0"/>
                <a:ext cx="89741" cy="86142"/>
              </a:xfrm>
              <a:prstGeom prst="ellipse">
                <a:avLst/>
              </a:prstGeom>
              <a:solidFill>
                <a:srgbClr val="FFFFFF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  <p:sp>
          <p:nvSpPr>
            <p:cNvPr id="225" name="Shape 225"/>
            <p:cNvSpPr/>
            <p:nvPr/>
          </p:nvSpPr>
          <p:spPr>
            <a:xfrm>
              <a:off x="747823" y="0"/>
              <a:ext cx="1123785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Température</a:t>
              </a:r>
            </a:p>
          </p:txBody>
        </p:sp>
        <p:sp>
          <p:nvSpPr>
            <p:cNvPr id="226" name="Shape 226"/>
            <p:cNvSpPr/>
            <p:nvPr/>
          </p:nvSpPr>
          <p:spPr>
            <a:xfrm>
              <a:off x="747824" y="198257"/>
              <a:ext cx="1007392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Spéciation</a:t>
              </a:r>
            </a:p>
          </p:txBody>
        </p:sp>
        <p:sp>
          <p:nvSpPr>
            <p:cNvPr id="227" name="Shape 227"/>
            <p:cNvSpPr/>
            <p:nvPr/>
          </p:nvSpPr>
          <p:spPr>
            <a:xfrm>
              <a:off x="747824" y="410294"/>
              <a:ext cx="1007392" cy="264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200">
                  <a:latin typeface="+mj-lt"/>
                  <a:ea typeface="+mj-ea"/>
                  <a:cs typeface="+mj-cs"/>
                  <a:sym typeface="Arial"/>
                </a:defRPr>
              </a:lvl1pPr>
            </a:lstStyle>
            <a:p>
              <a:r>
                <a:t>Extinction</a:t>
              </a:r>
            </a:p>
          </p:txBody>
        </p:sp>
      </p:grpSp>
      <p:grpSp>
        <p:nvGrpSpPr>
          <p:cNvPr id="235" name="Group 235"/>
          <p:cNvGrpSpPr/>
          <p:nvPr/>
        </p:nvGrpSpPr>
        <p:grpSpPr>
          <a:xfrm>
            <a:off x="-3" y="-1"/>
            <a:ext cx="9144004" cy="487682"/>
            <a:chOff x="-1" y="0"/>
            <a:chExt cx="9144002" cy="487680"/>
          </a:xfrm>
        </p:grpSpPr>
        <p:grpSp>
          <p:nvGrpSpPr>
            <p:cNvPr id="231" name="Group 231"/>
            <p:cNvGrpSpPr/>
            <p:nvPr/>
          </p:nvGrpSpPr>
          <p:grpSpPr>
            <a:xfrm>
              <a:off x="1266092" y="-1"/>
              <a:ext cx="7877910" cy="487682"/>
              <a:chOff x="0" y="0"/>
              <a:chExt cx="7877909" cy="487680"/>
            </a:xfrm>
          </p:grpSpPr>
          <p:sp>
            <p:nvSpPr>
              <p:cNvPr id="229" name="Shape 229"/>
              <p:cNvSpPr/>
              <p:nvPr/>
            </p:nvSpPr>
            <p:spPr>
              <a:xfrm>
                <a:off x="-1" y="-1"/>
                <a:ext cx="7877911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573" y="0"/>
                    </a:lnTo>
                    <a:cubicBezTo>
                      <a:pt x="21582" y="7200"/>
                      <a:pt x="21591" y="1440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 sz="1800">
                    <a:solidFill>
                      <a:srgbClr val="2F5597"/>
                    </a:solidFill>
                  </a:defRPr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-1" y="64770"/>
                <a:ext cx="787791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1800">
                    <a:solidFill>
                      <a:srgbClr val="2F5597"/>
                    </a:solidFill>
                  </a:defRPr>
                </a:lvl1pPr>
              </a:lstStyle>
              <a:p>
                <a:r>
                  <a:t>2. The imprint of climate in the fossil record</a:t>
                </a:r>
              </a:p>
            </p:txBody>
          </p:sp>
        </p:grpSp>
        <p:grpSp>
          <p:nvGrpSpPr>
            <p:cNvPr id="234" name="Group 234"/>
            <p:cNvGrpSpPr/>
            <p:nvPr/>
          </p:nvGrpSpPr>
          <p:grpSpPr>
            <a:xfrm>
              <a:off x="-2" y="0"/>
              <a:ext cx="2336802" cy="487681"/>
              <a:chOff x="0" y="0"/>
              <a:chExt cx="2336801" cy="487680"/>
            </a:xfrm>
          </p:grpSpPr>
          <p:sp>
            <p:nvSpPr>
              <p:cNvPr id="232" name="Shape 232"/>
              <p:cNvSpPr/>
              <p:nvPr/>
            </p:nvSpPr>
            <p:spPr>
              <a:xfrm>
                <a:off x="-1" y="0"/>
                <a:ext cx="2336802" cy="487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>
                <a:off x="-1" y="90170"/>
                <a:ext cx="233680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   Introduction</a:t>
                </a:r>
              </a:p>
            </p:txBody>
          </p:sp>
        </p:grpSp>
      </p:grpSp>
      <p:pic>
        <p:nvPicPr>
          <p:cNvPr id="236" name="image1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85942" y="951028"/>
            <a:ext cx="3585888" cy="6351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age15.png"/>
          <p:cNvPicPr>
            <a:picLocks noChangeAspect="1"/>
          </p:cNvPicPr>
          <p:nvPr/>
        </p:nvPicPr>
        <p:blipFill>
          <a:blip r:embed="rId5">
            <a:extLst/>
          </a:blip>
          <a:srcRect t="38199"/>
          <a:stretch>
            <a:fillRect/>
          </a:stretch>
        </p:blipFill>
        <p:spPr>
          <a:xfrm>
            <a:off x="124129" y="1135107"/>
            <a:ext cx="4302152" cy="281158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238"/>
          <p:cNvSpPr/>
          <p:nvPr/>
        </p:nvSpPr>
        <p:spPr>
          <a:xfrm>
            <a:off x="-3" y="623574"/>
            <a:ext cx="9073665" cy="4519925"/>
          </a:xfrm>
          <a:prstGeom prst="rect">
            <a:avLst/>
          </a:prstGeom>
          <a:solidFill>
            <a:srgbClr val="FFFFFF">
              <a:alpha val="80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241" name="Group 241"/>
          <p:cNvGrpSpPr/>
          <p:nvPr/>
        </p:nvGrpSpPr>
        <p:grpSpPr>
          <a:xfrm>
            <a:off x="1965961" y="1806633"/>
            <a:ext cx="5383345" cy="1725858"/>
            <a:chOff x="0" y="0"/>
            <a:chExt cx="5383343" cy="1725856"/>
          </a:xfrm>
        </p:grpSpPr>
        <p:sp>
          <p:nvSpPr>
            <p:cNvPr id="239" name="Shape 239"/>
            <p:cNvSpPr/>
            <p:nvPr/>
          </p:nvSpPr>
          <p:spPr>
            <a:xfrm>
              <a:off x="-1" y="-1"/>
              <a:ext cx="5383345" cy="1725858"/>
            </a:xfrm>
            <a:prstGeom prst="rect">
              <a:avLst/>
            </a:prstGeom>
            <a:solidFill>
              <a:srgbClr val="9DC3E6"/>
            </a:solidFill>
            <a:ln w="12700" cap="flat">
              <a:solidFill>
                <a:srgbClr val="42719B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40" name="Shape 240"/>
            <p:cNvSpPr/>
            <p:nvPr/>
          </p:nvSpPr>
          <p:spPr>
            <a:xfrm>
              <a:off x="-1" y="58800"/>
              <a:ext cx="5383345" cy="160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r>
                <a:t>Limits to the fossil-based approach</a:t>
              </a:r>
              <a:endParaRPr>
                <a:solidFill>
                  <a:srgbClr val="FFFFFF"/>
                </a:solidFill>
              </a:endParaRPr>
            </a:p>
            <a:p>
              <a:pPr algn="ctr"/>
              <a:endParaRPr>
                <a:solidFill>
                  <a:srgbClr val="FFFFFF"/>
                </a:solidFill>
              </a:endParaRPr>
            </a:p>
            <a:p>
              <a:pPr algn="ctr"/>
              <a:r>
                <a:t>Well-documented groups only (Tertiary Mammals, Foraminifera)</a:t>
              </a:r>
              <a:endParaRPr>
                <a:solidFill>
                  <a:srgbClr val="FFFFFF"/>
                </a:solidFill>
              </a:endParaRPr>
            </a:p>
            <a:p>
              <a:pPr algn="ctr"/>
              <a:endParaRPr>
                <a:solidFill>
                  <a:srgbClr val="FFFFFF"/>
                </a:solidFill>
              </a:endParaRPr>
            </a:p>
            <a:p>
              <a:pPr algn="ctr"/>
              <a:r>
                <a:t>Heterogeneous record, observation &amp; conservation bias</a:t>
              </a:r>
            </a:p>
          </p:txBody>
        </p: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image35.png"/>
          <p:cNvPicPr>
            <a:picLocks noChangeAspect="1"/>
          </p:cNvPicPr>
          <p:nvPr/>
        </p:nvPicPr>
        <p:blipFill>
          <a:blip r:embed="rId2">
            <a:extLst/>
          </a:blip>
          <a:srcRect t="5236"/>
          <a:stretch>
            <a:fillRect/>
          </a:stretch>
        </p:blipFill>
        <p:spPr>
          <a:xfrm>
            <a:off x="590836" y="1551327"/>
            <a:ext cx="3684213" cy="29084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2" name="image36.png"/>
          <p:cNvPicPr>
            <a:picLocks noChangeAspect="1"/>
          </p:cNvPicPr>
          <p:nvPr/>
        </p:nvPicPr>
        <p:blipFill>
          <a:blip r:embed="rId3">
            <a:extLst/>
          </a:blip>
          <a:srcRect t="1870" b="7754"/>
          <a:stretch>
            <a:fillRect/>
          </a:stretch>
        </p:blipFill>
        <p:spPr>
          <a:xfrm>
            <a:off x="4609634" y="1488266"/>
            <a:ext cx="3941372" cy="29084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9BF0EF8-2CF8-534B-9E74-B1E2CED13C15}"/>
              </a:ext>
            </a:extLst>
          </p:cNvPr>
          <p:cNvGrpSpPr/>
          <p:nvPr/>
        </p:nvGrpSpPr>
        <p:grpSpPr>
          <a:xfrm>
            <a:off x="2311501" y="4583612"/>
            <a:ext cx="5214032" cy="501008"/>
            <a:chOff x="2311501" y="4583612"/>
            <a:chExt cx="5214032" cy="50100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82F72D9-70B3-FA41-8877-5574202422F8}"/>
                </a:ext>
              </a:extLst>
            </p:cNvPr>
            <p:cNvGrpSpPr/>
            <p:nvPr/>
          </p:nvGrpSpPr>
          <p:grpSpPr>
            <a:xfrm>
              <a:off x="4397714" y="4583618"/>
              <a:ext cx="772640" cy="501002"/>
              <a:chOff x="1974498" y="4573394"/>
              <a:chExt cx="772640" cy="501002"/>
            </a:xfrm>
          </p:grpSpPr>
          <p:grpSp>
            <p:nvGrpSpPr>
              <p:cNvPr id="637" name="Group 637"/>
              <p:cNvGrpSpPr/>
              <p:nvPr/>
            </p:nvGrpSpPr>
            <p:grpSpPr>
              <a:xfrm>
                <a:off x="1974498" y="4573394"/>
                <a:ext cx="772640" cy="501002"/>
                <a:chOff x="0" y="0"/>
                <a:chExt cx="772638" cy="500999"/>
              </a:xfrm>
            </p:grpSpPr>
            <p:sp>
              <p:nvSpPr>
                <p:cNvPr id="635" name="Shape 635"/>
                <p:cNvSpPr/>
                <p:nvPr/>
              </p:nvSpPr>
              <p:spPr>
                <a:xfrm>
                  <a:off x="-1" y="0"/>
                  <a:ext cx="772640" cy="501000"/>
                </a:xfrm>
                <a:prstGeom prst="rect">
                  <a:avLst/>
                </a:prstGeom>
                <a:solidFill>
                  <a:srgbClr val="17D017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36" name="Shape 636"/>
                <p:cNvSpPr/>
                <p:nvPr/>
              </p:nvSpPr>
              <p:spPr>
                <a:xfrm>
                  <a:off x="-1" y="29464"/>
                  <a:ext cx="772640" cy="4420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6</a:t>
                  </a:r>
                </a:p>
              </p:txBody>
            </p:sp>
          </p:grpSp>
          <p:pic>
            <p:nvPicPr>
              <p:cNvPr id="638" name="image30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2088620" y="4681126"/>
                <a:ext cx="322650" cy="28553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8471340-DA45-4A4D-B8D2-0EB9E4FA5B2D}"/>
                </a:ext>
              </a:extLst>
            </p:cNvPr>
            <p:cNvGrpSpPr/>
            <p:nvPr/>
          </p:nvGrpSpPr>
          <p:grpSpPr>
            <a:xfrm>
              <a:off x="3393439" y="4583612"/>
              <a:ext cx="835479" cy="501002"/>
              <a:chOff x="3019337" y="4573400"/>
              <a:chExt cx="835479" cy="501002"/>
            </a:xfrm>
          </p:grpSpPr>
          <p:grpSp>
            <p:nvGrpSpPr>
              <p:cNvPr id="634" name="Group 634"/>
              <p:cNvGrpSpPr/>
              <p:nvPr/>
            </p:nvGrpSpPr>
            <p:grpSpPr>
              <a:xfrm>
                <a:off x="3019337" y="4573400"/>
                <a:ext cx="835479" cy="501002"/>
                <a:chOff x="0" y="0"/>
                <a:chExt cx="835477" cy="500999"/>
              </a:xfrm>
            </p:grpSpPr>
            <p:sp>
              <p:nvSpPr>
                <p:cNvPr id="632" name="Shape 632"/>
                <p:cNvSpPr/>
                <p:nvPr/>
              </p:nvSpPr>
              <p:spPr>
                <a:xfrm>
                  <a:off x="0" y="0"/>
                  <a:ext cx="835478" cy="501000"/>
                </a:xfrm>
                <a:prstGeom prst="rect">
                  <a:avLst/>
                </a:prstGeom>
                <a:solidFill>
                  <a:srgbClr val="FF5D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33" name="Shape 633"/>
                <p:cNvSpPr/>
                <p:nvPr/>
              </p:nvSpPr>
              <p:spPr>
                <a:xfrm>
                  <a:off x="0" y="29464"/>
                  <a:ext cx="835478" cy="4420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9</a:t>
                  </a:r>
                </a:p>
              </p:txBody>
            </p:sp>
          </p:grpSp>
          <p:pic>
            <p:nvPicPr>
              <p:cNvPr id="639" name="image31.png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rcRect b="13200"/>
              <a:stretch>
                <a:fillRect/>
              </a:stretch>
            </p:blipFill>
            <p:spPr>
              <a:xfrm>
                <a:off x="3102023" y="4705903"/>
                <a:ext cx="460326" cy="2359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C64612A-D0A3-C345-A27E-3EB7E8CDE9F0}"/>
                </a:ext>
              </a:extLst>
            </p:cNvPr>
            <p:cNvGrpSpPr/>
            <p:nvPr/>
          </p:nvGrpSpPr>
          <p:grpSpPr>
            <a:xfrm>
              <a:off x="6614137" y="4583618"/>
              <a:ext cx="911396" cy="501002"/>
              <a:chOff x="4175863" y="4573400"/>
              <a:chExt cx="911396" cy="501002"/>
            </a:xfrm>
          </p:grpSpPr>
          <p:grpSp>
            <p:nvGrpSpPr>
              <p:cNvPr id="631" name="Group 631"/>
              <p:cNvGrpSpPr/>
              <p:nvPr/>
            </p:nvGrpSpPr>
            <p:grpSpPr>
              <a:xfrm>
                <a:off x="4175863" y="4573400"/>
                <a:ext cx="911396" cy="501002"/>
                <a:chOff x="0" y="0"/>
                <a:chExt cx="911395" cy="500999"/>
              </a:xfrm>
            </p:grpSpPr>
            <p:sp>
              <p:nvSpPr>
                <p:cNvPr id="629" name="Shape 629"/>
                <p:cNvSpPr/>
                <p:nvPr/>
              </p:nvSpPr>
              <p:spPr>
                <a:xfrm>
                  <a:off x="-1" y="0"/>
                  <a:ext cx="911397" cy="501000"/>
                </a:xfrm>
                <a:prstGeom prst="rect">
                  <a:avLst/>
                </a:prstGeom>
                <a:solidFill>
                  <a:srgbClr val="FCD278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30" name="Shape 630"/>
                <p:cNvSpPr/>
                <p:nvPr/>
              </p:nvSpPr>
              <p:spPr>
                <a:xfrm>
                  <a:off x="-1" y="29464"/>
                  <a:ext cx="911397" cy="4420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2</a:t>
                  </a:r>
                </a:p>
              </p:txBody>
            </p:sp>
          </p:grpSp>
          <p:pic>
            <p:nvPicPr>
              <p:cNvPr id="640" name="image32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325263" y="4714199"/>
                <a:ext cx="440950" cy="21940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E3305C4-A62C-8147-8E8D-9350B746F6F2}"/>
                </a:ext>
              </a:extLst>
            </p:cNvPr>
            <p:cNvGrpSpPr/>
            <p:nvPr/>
          </p:nvGrpSpPr>
          <p:grpSpPr>
            <a:xfrm>
              <a:off x="2311501" y="4583613"/>
              <a:ext cx="992979" cy="501002"/>
              <a:chOff x="5375000" y="4573400"/>
              <a:chExt cx="992979" cy="501002"/>
            </a:xfrm>
          </p:grpSpPr>
          <p:grpSp>
            <p:nvGrpSpPr>
              <p:cNvPr id="628" name="Group 628"/>
              <p:cNvGrpSpPr/>
              <p:nvPr/>
            </p:nvGrpSpPr>
            <p:grpSpPr>
              <a:xfrm>
                <a:off x="5375000" y="4573400"/>
                <a:ext cx="992979" cy="501002"/>
                <a:chOff x="0" y="0"/>
                <a:chExt cx="992978" cy="500999"/>
              </a:xfrm>
            </p:grpSpPr>
            <p:sp>
              <p:nvSpPr>
                <p:cNvPr id="626" name="Shape 626"/>
                <p:cNvSpPr/>
                <p:nvPr/>
              </p:nvSpPr>
              <p:spPr>
                <a:xfrm>
                  <a:off x="-1" y="0"/>
                  <a:ext cx="992980" cy="501000"/>
                </a:xfrm>
                <a:prstGeom prst="rect">
                  <a:avLst/>
                </a:prstGeom>
                <a:solidFill>
                  <a:srgbClr val="50BDF0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27" name="Shape 627"/>
                <p:cNvSpPr/>
                <p:nvPr/>
              </p:nvSpPr>
              <p:spPr>
                <a:xfrm>
                  <a:off x="-1" y="29464"/>
                  <a:ext cx="992980" cy="4420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34</a:t>
                  </a:r>
                </a:p>
              </p:txBody>
            </p:sp>
          </p:grpSp>
          <p:pic>
            <p:nvPicPr>
              <p:cNvPr id="641" name="image33.png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5490298" y="4684646"/>
                <a:ext cx="460332" cy="278506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D02EDE-8C6B-B342-9059-5A9D2EA14E1A}"/>
                </a:ext>
              </a:extLst>
            </p:cNvPr>
            <p:cNvGrpSpPr/>
            <p:nvPr/>
          </p:nvGrpSpPr>
          <p:grpSpPr>
            <a:xfrm>
              <a:off x="5340064" y="4583617"/>
              <a:ext cx="1102426" cy="501002"/>
              <a:chOff x="6689028" y="4573400"/>
              <a:chExt cx="1102426" cy="501002"/>
            </a:xfrm>
          </p:grpSpPr>
          <p:grpSp>
            <p:nvGrpSpPr>
              <p:cNvPr id="625" name="Group 625"/>
              <p:cNvGrpSpPr/>
              <p:nvPr/>
            </p:nvGrpSpPr>
            <p:grpSpPr>
              <a:xfrm>
                <a:off x="6689028" y="4573400"/>
                <a:ext cx="1102426" cy="501002"/>
                <a:chOff x="0" y="0"/>
                <a:chExt cx="1102425" cy="500999"/>
              </a:xfrm>
            </p:grpSpPr>
            <p:sp>
              <p:nvSpPr>
                <p:cNvPr id="623" name="Shape 623"/>
                <p:cNvSpPr/>
                <p:nvPr/>
              </p:nvSpPr>
              <p:spPr>
                <a:xfrm>
                  <a:off x="-1" y="0"/>
                  <a:ext cx="1102427" cy="501000"/>
                </a:xfrm>
                <a:prstGeom prst="rect">
                  <a:avLst/>
                </a:prstGeom>
                <a:solidFill>
                  <a:srgbClr val="FF3F3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pPr>
                  <a:endParaRPr/>
                </a:p>
              </p:txBody>
            </p:sp>
            <p:sp>
              <p:nvSpPr>
                <p:cNvPr id="624" name="Shape 624"/>
                <p:cNvSpPr/>
                <p:nvPr/>
              </p:nvSpPr>
              <p:spPr>
                <a:xfrm>
                  <a:off x="-1" y="29464"/>
                  <a:ext cx="1102427" cy="44207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91424" tIns="91424" rIns="91424" bIns="91424" numCol="1" anchor="ctr">
                  <a:spAutoFit/>
                </a:bodyPr>
                <a:lstStyle>
                  <a:lvl1pPr indent="457200" algn="r">
                    <a:defRPr sz="1800">
                      <a:latin typeface="+mj-lt"/>
                      <a:ea typeface="+mj-ea"/>
                      <a:cs typeface="+mj-cs"/>
                      <a:sym typeface="Arial"/>
                    </a:defRPr>
                  </a:lvl1pPr>
                </a:lstStyle>
                <a:p>
                  <a:r>
                    <a:t>10</a:t>
                  </a:r>
                </a:p>
              </p:txBody>
            </p:sp>
          </p:grpSp>
          <p:pic>
            <p:nvPicPr>
              <p:cNvPr id="642" name="image34.png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6689052" y="4705902"/>
                <a:ext cx="735437" cy="235989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644" name="Shape 644"/>
          <p:cNvSpPr/>
          <p:nvPr/>
        </p:nvSpPr>
        <p:spPr>
          <a:xfrm>
            <a:off x="1478220" y="636024"/>
            <a:ext cx="223142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FF0000"/>
                </a:solidFill>
              </a:rPr>
              <a:t>Positive</a:t>
            </a:r>
            <a:r>
              <a:t> correlation α &gt; 0  </a:t>
            </a:r>
          </a:p>
        </p:txBody>
      </p:sp>
      <p:sp>
        <p:nvSpPr>
          <p:cNvPr id="645" name="Shape 645"/>
          <p:cNvSpPr/>
          <p:nvPr/>
        </p:nvSpPr>
        <p:spPr>
          <a:xfrm>
            <a:off x="5806440" y="636024"/>
            <a:ext cx="238506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latin typeface="+mj-lt"/>
                <a:ea typeface="+mj-ea"/>
                <a:cs typeface="+mj-cs"/>
                <a:sym typeface="Arial"/>
              </a:defRPr>
            </a:pPr>
            <a:r>
              <a:rPr>
                <a:solidFill>
                  <a:srgbClr val="00B0F0"/>
                </a:solidFill>
              </a:rPr>
              <a:t>Negative</a:t>
            </a:r>
            <a:r>
              <a:t> correlation α &lt; 0  </a:t>
            </a:r>
          </a:p>
        </p:txBody>
      </p:sp>
      <p:pic>
        <p:nvPicPr>
          <p:cNvPr id="646" name="image37.png"/>
          <p:cNvPicPr>
            <a:picLocks noChangeAspect="1"/>
          </p:cNvPicPr>
          <p:nvPr/>
        </p:nvPicPr>
        <p:blipFill>
          <a:blip r:embed="rId9">
            <a:extLst/>
          </a:blip>
          <a:srcRect t="53464" r="171" b="30954"/>
          <a:stretch>
            <a:fillRect/>
          </a:stretch>
        </p:blipFill>
        <p:spPr>
          <a:xfrm>
            <a:off x="4177" y="958585"/>
            <a:ext cx="9098702" cy="468925"/>
          </a:xfrm>
          <a:prstGeom prst="rect">
            <a:avLst/>
          </a:prstGeom>
          <a:ln w="12700">
            <a:miter lim="400000"/>
          </a:ln>
        </p:spPr>
      </p:pic>
      <p:sp>
        <p:nvSpPr>
          <p:cNvPr id="647" name="Shape 647"/>
          <p:cNvSpPr/>
          <p:nvPr/>
        </p:nvSpPr>
        <p:spPr>
          <a:xfrm>
            <a:off x="8407559" y="4205294"/>
            <a:ext cx="80053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Time (Mya)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648" name="Shape 648"/>
          <p:cNvSpPr/>
          <p:nvPr/>
        </p:nvSpPr>
        <p:spPr>
          <a:xfrm rot="16200000">
            <a:off x="-172436" y="2603552"/>
            <a:ext cx="972120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Speciation (λ)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649" name="Shape 649"/>
          <p:cNvSpPr/>
          <p:nvPr/>
        </p:nvSpPr>
        <p:spPr>
          <a:xfrm rot="16200000">
            <a:off x="4005581" y="2603552"/>
            <a:ext cx="972119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Spéciation (λ)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650" name="Shape 650"/>
          <p:cNvSpPr/>
          <p:nvPr/>
        </p:nvSpPr>
        <p:spPr>
          <a:xfrm>
            <a:off x="4184608" y="4205294"/>
            <a:ext cx="80053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Time (Mya)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658" name="Shape 658"/>
          <p:cNvSpPr/>
          <p:nvPr/>
        </p:nvSpPr>
        <p:spPr>
          <a:xfrm>
            <a:off x="2249941" y="1057394"/>
            <a:ext cx="62041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49 %</a:t>
            </a:r>
          </a:p>
        </p:txBody>
      </p:sp>
      <p:sp>
        <p:nvSpPr>
          <p:cNvPr id="659" name="Shape 659"/>
          <p:cNvSpPr/>
          <p:nvPr/>
        </p:nvSpPr>
        <p:spPr>
          <a:xfrm>
            <a:off x="6580320" y="1042441"/>
            <a:ext cx="62041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51 %</a:t>
            </a:r>
          </a:p>
        </p:txBody>
      </p:sp>
      <p:grpSp>
        <p:nvGrpSpPr>
          <p:cNvPr id="45" name="Groupe 39">
            <a:extLst>
              <a:ext uri="{FF2B5EF4-FFF2-40B4-BE49-F238E27FC236}">
                <a16:creationId xmlns:a16="http://schemas.microsoft.com/office/drawing/2014/main" id="{33FD831A-C1EC-8F42-83AF-B81370DAD454}"/>
              </a:ext>
            </a:extLst>
          </p:cNvPr>
          <p:cNvGrpSpPr/>
          <p:nvPr/>
        </p:nvGrpSpPr>
        <p:grpSpPr>
          <a:xfrm>
            <a:off x="0" y="10086"/>
            <a:ext cx="9144002" cy="488768"/>
            <a:chOff x="-1" y="-1088"/>
            <a:chExt cx="9144002" cy="488768"/>
          </a:xfrm>
        </p:grpSpPr>
        <p:sp>
          <p:nvSpPr>
            <p:cNvPr id="46" name="Rectangle 16">
              <a:extLst>
                <a:ext uri="{FF2B5EF4-FFF2-40B4-BE49-F238E27FC236}">
                  <a16:creationId xmlns:a16="http://schemas.microsoft.com/office/drawing/2014/main" id="{CB37955E-BEBF-434B-8FB2-565ED4DECD05}"/>
                </a:ext>
              </a:extLst>
            </p:cNvPr>
            <p:cNvSpPr/>
            <p:nvPr/>
          </p:nvSpPr>
          <p:spPr>
            <a:xfrm>
              <a:off x="1737361" y="-1088"/>
              <a:ext cx="7406640" cy="488768"/>
            </a:xfrm>
            <a:custGeom>
              <a:avLst/>
              <a:gdLst>
                <a:gd name="connsiteX0" fmla="*/ 0 w 2270760"/>
                <a:gd name="connsiteY0" fmla="*/ 0 h 487680"/>
                <a:gd name="connsiteX1" fmla="*/ 2270760 w 2270760"/>
                <a:gd name="connsiteY1" fmla="*/ 0 h 487680"/>
                <a:gd name="connsiteX2" fmla="*/ 2270760 w 2270760"/>
                <a:gd name="connsiteY2" fmla="*/ 487680 h 487680"/>
                <a:gd name="connsiteX3" fmla="*/ 0 w 2270760"/>
                <a:gd name="connsiteY3" fmla="*/ 487680 h 487680"/>
                <a:gd name="connsiteX4" fmla="*/ 0 w 2270760"/>
                <a:gd name="connsiteY4" fmla="*/ 0 h 487680"/>
                <a:gd name="connsiteX0" fmla="*/ 0 w 2651760"/>
                <a:gd name="connsiteY0" fmla="*/ 0 h 487680"/>
                <a:gd name="connsiteX1" fmla="*/ 2651760 w 2651760"/>
                <a:gd name="connsiteY1" fmla="*/ 15240 h 487680"/>
                <a:gd name="connsiteX2" fmla="*/ 2270760 w 2651760"/>
                <a:gd name="connsiteY2" fmla="*/ 487680 h 487680"/>
                <a:gd name="connsiteX3" fmla="*/ 0 w 2651760"/>
                <a:gd name="connsiteY3" fmla="*/ 487680 h 487680"/>
                <a:gd name="connsiteX4" fmla="*/ 0 w 2651760"/>
                <a:gd name="connsiteY4" fmla="*/ 0 h 487680"/>
                <a:gd name="connsiteX0" fmla="*/ 0 w 2644140"/>
                <a:gd name="connsiteY0" fmla="*/ 7620 h 495300"/>
                <a:gd name="connsiteX1" fmla="*/ 2644140 w 2644140"/>
                <a:gd name="connsiteY1" fmla="*/ 0 h 495300"/>
                <a:gd name="connsiteX2" fmla="*/ 2270760 w 2644140"/>
                <a:gd name="connsiteY2" fmla="*/ 495300 h 495300"/>
                <a:gd name="connsiteX3" fmla="*/ 0 w 2644140"/>
                <a:gd name="connsiteY3" fmla="*/ 495300 h 495300"/>
                <a:gd name="connsiteX4" fmla="*/ 0 w 2644140"/>
                <a:gd name="connsiteY4" fmla="*/ 7620 h 495300"/>
                <a:gd name="connsiteX0" fmla="*/ 0 w 2636520"/>
                <a:gd name="connsiteY0" fmla="*/ 0 h 487680"/>
                <a:gd name="connsiteX1" fmla="*/ 2636520 w 2636520"/>
                <a:gd name="connsiteY1" fmla="*/ 1524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636520"/>
                <a:gd name="connsiteY0" fmla="*/ 0 h 487680"/>
                <a:gd name="connsiteX1" fmla="*/ 2636520 w 2636520"/>
                <a:gd name="connsiteY1" fmla="*/ 0 h 487680"/>
                <a:gd name="connsiteX2" fmla="*/ 2270760 w 2636520"/>
                <a:gd name="connsiteY2" fmla="*/ 487680 h 487680"/>
                <a:gd name="connsiteX3" fmla="*/ 0 w 2636520"/>
                <a:gd name="connsiteY3" fmla="*/ 487680 h 487680"/>
                <a:gd name="connsiteX4" fmla="*/ 0 w 2636520"/>
                <a:gd name="connsiteY4" fmla="*/ 0 h 487680"/>
                <a:gd name="connsiteX0" fmla="*/ 0 w 2271622"/>
                <a:gd name="connsiteY0" fmla="*/ 0 h 487680"/>
                <a:gd name="connsiteX1" fmla="*/ 2271622 w 2271622"/>
                <a:gd name="connsiteY1" fmla="*/ 7620 h 487680"/>
                <a:gd name="connsiteX2" fmla="*/ 2270760 w 2271622"/>
                <a:gd name="connsiteY2" fmla="*/ 487680 h 487680"/>
                <a:gd name="connsiteX3" fmla="*/ 0 w 2271622"/>
                <a:gd name="connsiteY3" fmla="*/ 487680 h 487680"/>
                <a:gd name="connsiteX4" fmla="*/ 0 w 2271622"/>
                <a:gd name="connsiteY4" fmla="*/ 0 h 487680"/>
                <a:gd name="connsiteX0" fmla="*/ 0 w 2271622"/>
                <a:gd name="connsiteY0" fmla="*/ 1088 h 488768"/>
                <a:gd name="connsiteX1" fmla="*/ 2271622 w 2271622"/>
                <a:gd name="connsiteY1" fmla="*/ 0 h 488768"/>
                <a:gd name="connsiteX2" fmla="*/ 2270760 w 2271622"/>
                <a:gd name="connsiteY2" fmla="*/ 488768 h 488768"/>
                <a:gd name="connsiteX3" fmla="*/ 0 w 2271622"/>
                <a:gd name="connsiteY3" fmla="*/ 488768 h 488768"/>
                <a:gd name="connsiteX4" fmla="*/ 0 w 2271622"/>
                <a:gd name="connsiteY4" fmla="*/ 1088 h 488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1622" h="488768">
                  <a:moveTo>
                    <a:pt x="0" y="1088"/>
                  </a:moveTo>
                  <a:lnTo>
                    <a:pt x="2271622" y="0"/>
                  </a:lnTo>
                  <a:cubicBezTo>
                    <a:pt x="2271335" y="160020"/>
                    <a:pt x="2271047" y="328748"/>
                    <a:pt x="2270760" y="488768"/>
                  </a:cubicBezTo>
                  <a:lnTo>
                    <a:pt x="0" y="488768"/>
                  </a:lnTo>
                  <a:lnTo>
                    <a:pt x="0" y="1088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fr-FR" sz="18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7" name="Rectangle 15">
              <a:extLst>
                <a:ext uri="{FF2B5EF4-FFF2-40B4-BE49-F238E27FC236}">
                  <a16:creationId xmlns:a16="http://schemas.microsoft.com/office/drawing/2014/main" id="{4F2A3147-0883-8A48-A449-A890D77875FA}"/>
                </a:ext>
              </a:extLst>
            </p:cNvPr>
            <p:cNvSpPr/>
            <p:nvPr/>
          </p:nvSpPr>
          <p:spPr>
            <a:xfrm>
              <a:off x="-1" y="0"/>
              <a:ext cx="2956442" cy="487680"/>
            </a:xfrm>
            <a:custGeom>
              <a:avLst/>
              <a:gdLst>
                <a:gd name="connsiteX0" fmla="*/ 0 w 1447800"/>
                <a:gd name="connsiteY0" fmla="*/ 0 h 419100"/>
                <a:gd name="connsiteX1" fmla="*/ 1447800 w 1447800"/>
                <a:gd name="connsiteY1" fmla="*/ 0 h 419100"/>
                <a:gd name="connsiteX2" fmla="*/ 1447800 w 1447800"/>
                <a:gd name="connsiteY2" fmla="*/ 419100 h 419100"/>
                <a:gd name="connsiteX3" fmla="*/ 0 w 1447800"/>
                <a:gd name="connsiteY3" fmla="*/ 419100 h 419100"/>
                <a:gd name="connsiteX4" fmla="*/ 0 w 1447800"/>
                <a:gd name="connsiteY4" fmla="*/ 0 h 419100"/>
                <a:gd name="connsiteX0" fmla="*/ 0 w 1851660"/>
                <a:gd name="connsiteY0" fmla="*/ 0 h 419100"/>
                <a:gd name="connsiteX1" fmla="*/ 1851660 w 1851660"/>
                <a:gd name="connsiteY1" fmla="*/ 0 h 419100"/>
                <a:gd name="connsiteX2" fmla="*/ 1447800 w 1851660"/>
                <a:gd name="connsiteY2" fmla="*/ 419100 h 419100"/>
                <a:gd name="connsiteX3" fmla="*/ 0 w 1851660"/>
                <a:gd name="connsiteY3" fmla="*/ 419100 h 419100"/>
                <a:gd name="connsiteX4" fmla="*/ 0 w 1851660"/>
                <a:gd name="connsiteY4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1660" h="419100">
                  <a:moveTo>
                    <a:pt x="0" y="0"/>
                  </a:moveTo>
                  <a:lnTo>
                    <a:pt x="1851660" y="0"/>
                  </a:lnTo>
                  <a:lnTo>
                    <a:pt x="1447800" y="419100"/>
                  </a:lnTo>
                  <a:lnTo>
                    <a:pt x="0" y="419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A305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fr-FR" sz="1800" cap="all" spc="150" dirty="0">
                  <a:solidFill>
                    <a:schemeClr val="accent6">
                      <a:lumMod val="20000"/>
                      <a:lumOff val="8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   </a:t>
              </a:r>
              <a:r>
                <a:rPr lang="fr-FR" sz="1800" cap="all" spc="150" dirty="0" err="1">
                  <a:solidFill>
                    <a:schemeClr val="accent4">
                      <a:lumMod val="40000"/>
                      <a:lumOff val="60000"/>
                    </a:schemeClr>
                  </a:solidFill>
                  <a:latin typeface="Impact" panose="020B0806030902050204" pitchFamily="34" charset="0"/>
                  <a:cs typeface="Arial" panose="020B0604020202020204" pitchFamily="34" charset="0"/>
                </a:rPr>
                <a:t>supplements</a:t>
              </a:r>
              <a:endParaRPr lang="fr-FR" sz="1800" cap="all" spc="150" dirty="0">
                <a:solidFill>
                  <a:schemeClr val="accent4">
                    <a:lumMod val="40000"/>
                    <a:lumOff val="60000"/>
                  </a:schemeClr>
                </a:solidFill>
                <a:latin typeface="Impact" panose="020B080603090205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2130767" y="4327621"/>
            <a:ext cx="4882468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Diversification rate can be inferred from branch lengths</a:t>
            </a:r>
          </a:p>
        </p:txBody>
      </p:sp>
      <p:pic>
        <p:nvPicPr>
          <p:cNvPr id="255" name="image16.jpeg" descr="Afficher l'image d'origin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1791" y="1385669"/>
            <a:ext cx="6307135" cy="29126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2" name="Group 262"/>
          <p:cNvGrpSpPr/>
          <p:nvPr/>
        </p:nvGrpSpPr>
        <p:grpSpPr>
          <a:xfrm>
            <a:off x="-3" y="-1"/>
            <a:ext cx="9144004" cy="487682"/>
            <a:chOff x="-1" y="0"/>
            <a:chExt cx="9144002" cy="487680"/>
          </a:xfrm>
        </p:grpSpPr>
        <p:grpSp>
          <p:nvGrpSpPr>
            <p:cNvPr id="258" name="Group 258"/>
            <p:cNvGrpSpPr/>
            <p:nvPr/>
          </p:nvGrpSpPr>
          <p:grpSpPr>
            <a:xfrm>
              <a:off x="1266092" y="-1"/>
              <a:ext cx="7877910" cy="487682"/>
              <a:chOff x="0" y="0"/>
              <a:chExt cx="7877909" cy="487680"/>
            </a:xfrm>
          </p:grpSpPr>
          <p:sp>
            <p:nvSpPr>
              <p:cNvPr id="256" name="Shape 256"/>
              <p:cNvSpPr/>
              <p:nvPr/>
            </p:nvSpPr>
            <p:spPr>
              <a:xfrm>
                <a:off x="-1" y="-1"/>
                <a:ext cx="7877911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573" y="0"/>
                    </a:lnTo>
                    <a:cubicBezTo>
                      <a:pt x="21582" y="7200"/>
                      <a:pt x="21591" y="1440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2F5597"/>
                    </a:solidFill>
                  </a:defRPr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>
                <a:off x="-1" y="64770"/>
                <a:ext cx="787791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1800">
                    <a:solidFill>
                      <a:srgbClr val="2F5597"/>
                    </a:solidFill>
                  </a:defRPr>
                </a:lvl1pPr>
              </a:lstStyle>
              <a:p>
                <a:r>
                  <a:t>3. A phylogeny-based approach of diversification</a:t>
                </a:r>
              </a:p>
            </p:txBody>
          </p:sp>
        </p:grpSp>
        <p:grpSp>
          <p:nvGrpSpPr>
            <p:cNvPr id="261" name="Group 261"/>
            <p:cNvGrpSpPr/>
            <p:nvPr/>
          </p:nvGrpSpPr>
          <p:grpSpPr>
            <a:xfrm>
              <a:off x="-2" y="0"/>
              <a:ext cx="2336802" cy="487681"/>
              <a:chOff x="0" y="0"/>
              <a:chExt cx="2336801" cy="487680"/>
            </a:xfrm>
          </p:grpSpPr>
          <p:sp>
            <p:nvSpPr>
              <p:cNvPr id="259" name="Shape 259"/>
              <p:cNvSpPr/>
              <p:nvPr/>
            </p:nvSpPr>
            <p:spPr>
              <a:xfrm>
                <a:off x="-1" y="0"/>
                <a:ext cx="2336802" cy="487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260" name="Shape 260"/>
              <p:cNvSpPr/>
              <p:nvPr/>
            </p:nvSpPr>
            <p:spPr>
              <a:xfrm>
                <a:off x="-1" y="90170"/>
                <a:ext cx="233680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   Introduction</a:t>
                </a:r>
              </a:p>
            </p:txBody>
          </p:sp>
        </p:grpSp>
      </p:grpSp>
      <p:sp>
        <p:nvSpPr>
          <p:cNvPr id="263" name="Shape 263"/>
          <p:cNvSpPr/>
          <p:nvPr/>
        </p:nvSpPr>
        <p:spPr>
          <a:xfrm>
            <a:off x="1689507" y="1020369"/>
            <a:ext cx="5461730" cy="350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800" b="1">
                <a:solidFill>
                  <a:srgbClr val="00B05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Diversification </a:t>
            </a:r>
            <a:r>
              <a:rPr>
                <a:solidFill>
                  <a:srgbClr val="000000"/>
                </a:solidFill>
              </a:rPr>
              <a:t>=</a:t>
            </a:r>
            <a:r>
              <a:t> </a:t>
            </a:r>
            <a:r>
              <a:rPr>
                <a:solidFill>
                  <a:srgbClr val="0070C0"/>
                </a:solidFill>
              </a:rPr>
              <a:t>Speciation (λ)</a:t>
            </a:r>
            <a:r>
              <a:t> </a:t>
            </a:r>
            <a:r>
              <a:rPr>
                <a:solidFill>
                  <a:srgbClr val="000000"/>
                </a:solidFill>
              </a:rPr>
              <a:t>–</a:t>
            </a:r>
            <a:r>
              <a:t> </a:t>
            </a:r>
            <a:r>
              <a:rPr>
                <a:solidFill>
                  <a:srgbClr val="FF0000"/>
                </a:solidFill>
              </a:rPr>
              <a:t>Extinction (µ)</a:t>
            </a:r>
          </a:p>
        </p:txBody>
      </p:sp>
      <p:sp>
        <p:nvSpPr>
          <p:cNvPr id="264" name="Shape 264"/>
          <p:cNvSpPr/>
          <p:nvPr/>
        </p:nvSpPr>
        <p:spPr>
          <a:xfrm>
            <a:off x="7151237" y="4552729"/>
            <a:ext cx="2073768" cy="50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Nee et al. 1994 – PTRSB</a:t>
            </a:r>
          </a:p>
          <a:p>
            <a:pPr>
              <a:defRPr sz="10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Stadler 2013 – J. Evol. Biol.</a:t>
            </a:r>
          </a:p>
          <a:p>
            <a:pPr>
              <a:defRPr sz="1000" i="1">
                <a:solidFill>
                  <a:schemeClr val="accent1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Morlon 2014 – Ecol. Lett.</a:t>
            </a:r>
          </a:p>
        </p:txBody>
      </p:sp>
      <p:sp>
        <p:nvSpPr>
          <p:cNvPr id="13" name="Shape 252"/>
          <p:cNvSpPr/>
          <p:nvPr/>
        </p:nvSpPr>
        <p:spPr>
          <a:xfrm>
            <a:off x="568299" y="647852"/>
            <a:ext cx="5793424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Another source of information available : molecular phylogenies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5"/>
          <p:cNvGrpSpPr/>
          <p:nvPr/>
        </p:nvGrpSpPr>
        <p:grpSpPr>
          <a:xfrm>
            <a:off x="5520508" y="1161086"/>
            <a:ext cx="2389993" cy="1246931"/>
            <a:chOff x="-2" y="-1"/>
            <a:chExt cx="2389992" cy="1246929"/>
          </a:xfrm>
        </p:grpSpPr>
        <p:grpSp>
          <p:nvGrpSpPr>
            <p:cNvPr id="281" name="Group 281"/>
            <p:cNvGrpSpPr/>
            <p:nvPr/>
          </p:nvGrpSpPr>
          <p:grpSpPr>
            <a:xfrm>
              <a:off x="-2" y="-1"/>
              <a:ext cx="2389992" cy="1246929"/>
              <a:chOff x="-1" y="0"/>
              <a:chExt cx="2389990" cy="1246927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-1" y="0"/>
                <a:ext cx="2389990" cy="12469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solidFill>
                      <a:srgbClr val="548235"/>
                    </a:solidFill>
                  </a:defRPr>
                </a:pPr>
                <a:endParaRPr/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-1" y="0"/>
                <a:ext cx="2389990" cy="30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>
                    <a:solidFill>
                      <a:srgbClr val="548235"/>
                    </a:solidFill>
                  </a:defRPr>
                </a:lvl1pPr>
              </a:lstStyle>
              <a:p>
                <a:r>
                  <a:rPr dirty="0">
                    <a:solidFill>
                      <a:schemeClr val="accent5"/>
                    </a:solidFill>
                  </a:rPr>
                  <a:t>Diversification</a:t>
                </a:r>
              </a:p>
            </p:txBody>
          </p:sp>
        </p:grpSp>
        <p:grpSp>
          <p:nvGrpSpPr>
            <p:cNvPr id="294" name="Group 294"/>
            <p:cNvGrpSpPr/>
            <p:nvPr/>
          </p:nvGrpSpPr>
          <p:grpSpPr>
            <a:xfrm>
              <a:off x="135442" y="294106"/>
              <a:ext cx="2119105" cy="868125"/>
              <a:chOff x="0" y="0"/>
              <a:chExt cx="2119103" cy="868124"/>
            </a:xfrm>
          </p:grpSpPr>
          <p:grpSp>
            <p:nvGrpSpPr>
              <p:cNvPr id="286" name="Group 286"/>
              <p:cNvGrpSpPr/>
              <p:nvPr/>
            </p:nvGrpSpPr>
            <p:grpSpPr>
              <a:xfrm>
                <a:off x="0" y="0"/>
                <a:ext cx="2119104" cy="868125"/>
                <a:chOff x="0" y="0"/>
                <a:chExt cx="2119103" cy="868124"/>
              </a:xfrm>
            </p:grpSpPr>
            <p:pic>
              <p:nvPicPr>
                <p:cNvPr id="282" name="image16.jpeg" descr="Afficher l'image d'origin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119104" cy="868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83" name="Shape 283"/>
                <p:cNvSpPr/>
                <p:nvPr/>
              </p:nvSpPr>
              <p:spPr>
                <a:xfrm flipH="1">
                  <a:off x="533903" y="432423"/>
                  <a:ext cx="1171" cy="166967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4" name="Shape 284"/>
                <p:cNvSpPr/>
                <p:nvPr/>
              </p:nvSpPr>
              <p:spPr>
                <a:xfrm>
                  <a:off x="1237287" y="321464"/>
                  <a:ext cx="1" cy="209319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5" name="Shape 285"/>
                <p:cNvSpPr/>
                <p:nvPr/>
              </p:nvSpPr>
              <p:spPr>
                <a:xfrm>
                  <a:off x="168983" y="184818"/>
                  <a:ext cx="2881" cy="345965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87" name="Shape 287"/>
              <p:cNvSpPr/>
              <p:nvPr/>
            </p:nvSpPr>
            <p:spPr>
              <a:xfrm>
                <a:off x="1272393" y="262286"/>
                <a:ext cx="1" cy="134208"/>
              </a:xfrm>
              <a:prstGeom prst="line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1364737" y="341542"/>
                <a:ext cx="1" cy="90881"/>
              </a:xfrm>
              <a:prstGeom prst="line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51081" y="699849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516000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1218115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92" name="Shape 292"/>
              <p:cNvSpPr/>
              <p:nvPr/>
            </p:nvSpPr>
            <p:spPr>
              <a:xfrm>
                <a:off x="1253335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1346836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</p:grpSp>
      <p:grpSp>
        <p:nvGrpSpPr>
          <p:cNvPr id="300" name="Group 300"/>
          <p:cNvGrpSpPr/>
          <p:nvPr/>
        </p:nvGrpSpPr>
        <p:grpSpPr>
          <a:xfrm>
            <a:off x="1117775" y="1207266"/>
            <a:ext cx="2071426" cy="1200749"/>
            <a:chOff x="0" y="0"/>
            <a:chExt cx="2071425" cy="1200748"/>
          </a:xfrm>
        </p:grpSpPr>
        <p:grpSp>
          <p:nvGrpSpPr>
            <p:cNvPr id="298" name="Group 298"/>
            <p:cNvGrpSpPr/>
            <p:nvPr/>
          </p:nvGrpSpPr>
          <p:grpSpPr>
            <a:xfrm>
              <a:off x="0" y="0"/>
              <a:ext cx="2071425" cy="1200748"/>
              <a:chOff x="0" y="0"/>
              <a:chExt cx="2071424" cy="1200747"/>
            </a:xfrm>
          </p:grpSpPr>
          <p:sp>
            <p:nvSpPr>
              <p:cNvPr id="296" name="Shape 296"/>
              <p:cNvSpPr/>
              <p:nvPr/>
            </p:nvSpPr>
            <p:spPr>
              <a:xfrm>
                <a:off x="0" y="0"/>
                <a:ext cx="2071424" cy="1200747"/>
              </a:xfrm>
              <a:prstGeom prst="rect">
                <a:avLst/>
              </a:prstGeom>
              <a:solidFill>
                <a:srgbClr val="FFB9B9"/>
              </a:solidFill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solidFill>
                      <a:srgbClr val="C00000"/>
                    </a:solidFill>
                  </a:defRPr>
                </a:pPr>
                <a:endParaRPr/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0" y="0"/>
                <a:ext cx="2071424" cy="30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>
                    <a:solidFill>
                      <a:srgbClr val="C00000"/>
                    </a:solidFill>
                  </a:defRPr>
                </a:lvl1pPr>
              </a:lstStyle>
              <a:p>
                <a:r>
                  <a:rPr lang="fr-FR" dirty="0" err="1"/>
                  <a:t>Temperature</a:t>
                </a:r>
                <a:endParaRPr dirty="0"/>
              </a:p>
            </p:txBody>
          </p:sp>
        </p:grpSp>
        <p:pic>
          <p:nvPicPr>
            <p:cNvPr id="299" name="image17.png" descr="https://lh6.googleusercontent.com/Cyd8a9dM5NVGwJifBBtMEuVUh4KxJp8Ofd-Kaan0Jw4IvV6SenvEQeuV_ct-tMGbz5pv9CUDs0dGVpslUpzQpGHUlPmxL6U6cVYIAcgEYQTZeijMHWbRAVA1wwDuIzUHqyiJHlMVBHQ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337" y="289962"/>
              <a:ext cx="1670872" cy="807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1" name="Shape 301"/>
          <p:cNvSpPr/>
          <p:nvPr/>
        </p:nvSpPr>
        <p:spPr>
          <a:xfrm>
            <a:off x="3350735" y="1722330"/>
            <a:ext cx="598518" cy="2292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242172" y="1534268"/>
            <a:ext cx="37956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 b="1">
                <a:solidFill>
                  <a:srgbClr val="0070C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rPr dirty="0" err="1"/>
              <a:t>λ</a:t>
            </a:r>
            <a:r>
              <a:rPr sz="1400" b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03" name="Shape 303"/>
          <p:cNvSpPr/>
          <p:nvPr/>
        </p:nvSpPr>
        <p:spPr>
          <a:xfrm>
            <a:off x="4773355" y="1586558"/>
            <a:ext cx="598518" cy="4670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4808508" y="833376"/>
            <a:ext cx="367324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?</a:t>
            </a:r>
          </a:p>
        </p:txBody>
      </p:sp>
      <p:grpSp>
        <p:nvGrpSpPr>
          <p:cNvPr id="320" name="Group 320"/>
          <p:cNvGrpSpPr/>
          <p:nvPr/>
        </p:nvGrpSpPr>
        <p:grpSpPr>
          <a:xfrm>
            <a:off x="-3" y="-1"/>
            <a:ext cx="9144004" cy="487682"/>
            <a:chOff x="-1" y="0"/>
            <a:chExt cx="9144002" cy="487680"/>
          </a:xfrm>
        </p:grpSpPr>
        <p:grpSp>
          <p:nvGrpSpPr>
            <p:cNvPr id="316" name="Group 316"/>
            <p:cNvGrpSpPr/>
            <p:nvPr/>
          </p:nvGrpSpPr>
          <p:grpSpPr>
            <a:xfrm>
              <a:off x="1266092" y="-1"/>
              <a:ext cx="7877910" cy="487682"/>
              <a:chOff x="0" y="0"/>
              <a:chExt cx="7877909" cy="487680"/>
            </a:xfrm>
          </p:grpSpPr>
          <p:sp>
            <p:nvSpPr>
              <p:cNvPr id="314" name="Shape 314"/>
              <p:cNvSpPr/>
              <p:nvPr/>
            </p:nvSpPr>
            <p:spPr>
              <a:xfrm>
                <a:off x="-1" y="-1"/>
                <a:ext cx="7877911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573" y="0"/>
                    </a:lnTo>
                    <a:cubicBezTo>
                      <a:pt x="21582" y="7200"/>
                      <a:pt x="21591" y="1440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2F5597"/>
                    </a:solidFill>
                  </a:defRPr>
                </a:pPr>
                <a:endParaRPr/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-1" y="64770"/>
                <a:ext cx="787791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1800">
                    <a:solidFill>
                      <a:srgbClr val="2F5597"/>
                    </a:solidFill>
                  </a:defRPr>
                </a:lvl1pPr>
              </a:lstStyle>
              <a:p>
                <a:r>
                  <a:t>3. A phylogeny-based approach of diversification</a:t>
                </a:r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>
              <a:off x="-2" y="0"/>
              <a:ext cx="2336802" cy="487681"/>
              <a:chOff x="0" y="0"/>
              <a:chExt cx="2336801" cy="487680"/>
            </a:xfrm>
          </p:grpSpPr>
          <p:sp>
            <p:nvSpPr>
              <p:cNvPr id="317" name="Shape 317"/>
              <p:cNvSpPr/>
              <p:nvPr/>
            </p:nvSpPr>
            <p:spPr>
              <a:xfrm>
                <a:off x="-1" y="0"/>
                <a:ext cx="2336802" cy="487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-1" y="90170"/>
                <a:ext cx="233680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   Introduction</a:t>
                </a:r>
              </a:p>
            </p:txBody>
          </p:sp>
        </p:grpSp>
      </p:grpSp>
      <p:grpSp>
        <p:nvGrpSpPr>
          <p:cNvPr id="62" name="Group 298"/>
          <p:cNvGrpSpPr/>
          <p:nvPr/>
        </p:nvGrpSpPr>
        <p:grpSpPr>
          <a:xfrm>
            <a:off x="1117775" y="3081390"/>
            <a:ext cx="2071426" cy="1200749"/>
            <a:chOff x="0" y="0"/>
            <a:chExt cx="2071424" cy="120074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4" name="Shape 296"/>
            <p:cNvSpPr/>
            <p:nvPr/>
          </p:nvSpPr>
          <p:spPr>
            <a:xfrm>
              <a:off x="0" y="0"/>
              <a:ext cx="2071424" cy="1200747"/>
            </a:xfrm>
            <a:prstGeom prst="rect">
              <a:avLst/>
            </a:prstGeom>
            <a:grpFill/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65" name="Shape 297"/>
            <p:cNvSpPr/>
            <p:nvPr/>
          </p:nvSpPr>
          <p:spPr>
            <a:xfrm>
              <a:off x="50622" y="6695"/>
              <a:ext cx="1996030" cy="30777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C00000"/>
                  </a:solidFill>
                </a:defRPr>
              </a:lvl1pPr>
            </a:lstStyle>
            <a:p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CO</a:t>
              </a:r>
              <a:r>
                <a:rPr lang="fr-FR" baseline="-250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baseline="-25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3" name="Shape 301"/>
          <p:cNvSpPr/>
          <p:nvPr/>
        </p:nvSpPr>
        <p:spPr>
          <a:xfrm>
            <a:off x="3394914" y="3505828"/>
            <a:ext cx="598518" cy="2292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Shape 302"/>
          <p:cNvSpPr/>
          <p:nvPr/>
        </p:nvSpPr>
        <p:spPr>
          <a:xfrm>
            <a:off x="4271917" y="3288029"/>
            <a:ext cx="37956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 b="1">
                <a:solidFill>
                  <a:srgbClr val="0070C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t>λ</a:t>
            </a:r>
            <a:r>
              <a:rPr sz="1400" b="0">
                <a:solidFill>
                  <a:srgbClr val="00B050"/>
                </a:solidFill>
              </a:rPr>
              <a:t> </a:t>
            </a:r>
          </a:p>
        </p:txBody>
      </p:sp>
      <p:grpSp>
        <p:nvGrpSpPr>
          <p:cNvPr id="80" name="Group 295"/>
          <p:cNvGrpSpPr/>
          <p:nvPr/>
        </p:nvGrpSpPr>
        <p:grpSpPr>
          <a:xfrm>
            <a:off x="5576337" y="3041216"/>
            <a:ext cx="2389993" cy="1246931"/>
            <a:chOff x="-2" y="-1"/>
            <a:chExt cx="2389992" cy="1246929"/>
          </a:xfrm>
        </p:grpSpPr>
        <p:grpSp>
          <p:nvGrpSpPr>
            <p:cNvPr id="81" name="Group 281"/>
            <p:cNvGrpSpPr/>
            <p:nvPr/>
          </p:nvGrpSpPr>
          <p:grpSpPr>
            <a:xfrm>
              <a:off x="-2" y="-1"/>
              <a:ext cx="2389992" cy="1246929"/>
              <a:chOff x="-1" y="0"/>
              <a:chExt cx="2389990" cy="1246927"/>
            </a:xfrm>
          </p:grpSpPr>
          <p:sp>
            <p:nvSpPr>
              <p:cNvPr id="95" name="Shape 279"/>
              <p:cNvSpPr/>
              <p:nvPr/>
            </p:nvSpPr>
            <p:spPr>
              <a:xfrm>
                <a:off x="-1" y="0"/>
                <a:ext cx="2389990" cy="12469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solidFill>
                      <a:srgbClr val="548235"/>
                    </a:solidFill>
                  </a:defRPr>
                </a:pPr>
                <a:endParaRPr/>
              </a:p>
            </p:txBody>
          </p:sp>
          <p:sp>
            <p:nvSpPr>
              <p:cNvPr id="96" name="Shape 280"/>
              <p:cNvSpPr/>
              <p:nvPr/>
            </p:nvSpPr>
            <p:spPr>
              <a:xfrm>
                <a:off x="-1" y="0"/>
                <a:ext cx="2389990" cy="30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>
                    <a:solidFill>
                      <a:srgbClr val="548235"/>
                    </a:solidFill>
                  </a:defRPr>
                </a:lvl1pPr>
              </a:lstStyle>
              <a:p>
                <a:r>
                  <a:rPr dirty="0">
                    <a:solidFill>
                      <a:schemeClr val="accent5"/>
                    </a:solidFill>
                  </a:rPr>
                  <a:t>Diversification</a:t>
                </a:r>
              </a:p>
            </p:txBody>
          </p:sp>
        </p:grpSp>
        <p:grpSp>
          <p:nvGrpSpPr>
            <p:cNvPr id="82" name="Group 294"/>
            <p:cNvGrpSpPr/>
            <p:nvPr/>
          </p:nvGrpSpPr>
          <p:grpSpPr>
            <a:xfrm>
              <a:off x="135442" y="294106"/>
              <a:ext cx="2119105" cy="868125"/>
              <a:chOff x="0" y="0"/>
              <a:chExt cx="2119103" cy="868124"/>
            </a:xfrm>
          </p:grpSpPr>
          <p:grpSp>
            <p:nvGrpSpPr>
              <p:cNvPr id="83" name="Group 286"/>
              <p:cNvGrpSpPr/>
              <p:nvPr/>
            </p:nvGrpSpPr>
            <p:grpSpPr>
              <a:xfrm>
                <a:off x="0" y="0"/>
                <a:ext cx="2119104" cy="868125"/>
                <a:chOff x="0" y="0"/>
                <a:chExt cx="2119103" cy="868124"/>
              </a:xfrm>
            </p:grpSpPr>
            <p:pic>
              <p:nvPicPr>
                <p:cNvPr id="91" name="image16.jpeg" descr="Afficher l'image d'origin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119104" cy="868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2" name="Shape 283"/>
                <p:cNvSpPr/>
                <p:nvPr/>
              </p:nvSpPr>
              <p:spPr>
                <a:xfrm flipH="1">
                  <a:off x="533903" y="432423"/>
                  <a:ext cx="1171" cy="166967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Shape 284"/>
                <p:cNvSpPr/>
                <p:nvPr/>
              </p:nvSpPr>
              <p:spPr>
                <a:xfrm>
                  <a:off x="1237287" y="321464"/>
                  <a:ext cx="1" cy="209319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Shape 285"/>
                <p:cNvSpPr/>
                <p:nvPr/>
              </p:nvSpPr>
              <p:spPr>
                <a:xfrm>
                  <a:off x="168983" y="184818"/>
                  <a:ext cx="2881" cy="345965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4" name="Shape 287"/>
              <p:cNvSpPr/>
              <p:nvPr/>
            </p:nvSpPr>
            <p:spPr>
              <a:xfrm>
                <a:off x="1272393" y="262286"/>
                <a:ext cx="1" cy="134208"/>
              </a:xfrm>
              <a:prstGeom prst="line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Shape 288"/>
              <p:cNvSpPr/>
              <p:nvPr/>
            </p:nvSpPr>
            <p:spPr>
              <a:xfrm>
                <a:off x="1364737" y="341542"/>
                <a:ext cx="1" cy="90881"/>
              </a:xfrm>
              <a:prstGeom prst="line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" name="Shape 289"/>
              <p:cNvSpPr/>
              <p:nvPr/>
            </p:nvSpPr>
            <p:spPr>
              <a:xfrm>
                <a:off x="151081" y="699849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87" name="Shape 290"/>
              <p:cNvSpPr/>
              <p:nvPr/>
            </p:nvSpPr>
            <p:spPr>
              <a:xfrm>
                <a:off x="516000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88" name="Shape 291"/>
              <p:cNvSpPr/>
              <p:nvPr/>
            </p:nvSpPr>
            <p:spPr>
              <a:xfrm>
                <a:off x="1218115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89" name="Shape 292"/>
              <p:cNvSpPr/>
              <p:nvPr/>
            </p:nvSpPr>
            <p:spPr>
              <a:xfrm>
                <a:off x="1253335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90" name="Shape 293"/>
              <p:cNvSpPr/>
              <p:nvPr/>
            </p:nvSpPr>
            <p:spPr>
              <a:xfrm>
                <a:off x="1346836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3"/>
          <a:stretch/>
        </p:blipFill>
        <p:spPr>
          <a:xfrm>
            <a:off x="1316157" y="3377113"/>
            <a:ext cx="1634117" cy="809480"/>
          </a:xfrm>
          <a:prstGeom prst="rect">
            <a:avLst/>
          </a:prstGeom>
        </p:spPr>
      </p:pic>
      <p:sp>
        <p:nvSpPr>
          <p:cNvPr id="98" name="Shape 303"/>
          <p:cNvSpPr/>
          <p:nvPr/>
        </p:nvSpPr>
        <p:spPr>
          <a:xfrm>
            <a:off x="4773355" y="3345857"/>
            <a:ext cx="598518" cy="4670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166120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roup 295"/>
          <p:cNvGrpSpPr/>
          <p:nvPr/>
        </p:nvGrpSpPr>
        <p:grpSpPr>
          <a:xfrm>
            <a:off x="5520508" y="1161086"/>
            <a:ext cx="2389993" cy="1246931"/>
            <a:chOff x="-2" y="-1"/>
            <a:chExt cx="2389992" cy="1246929"/>
          </a:xfrm>
        </p:grpSpPr>
        <p:grpSp>
          <p:nvGrpSpPr>
            <p:cNvPr id="281" name="Group 281"/>
            <p:cNvGrpSpPr/>
            <p:nvPr/>
          </p:nvGrpSpPr>
          <p:grpSpPr>
            <a:xfrm>
              <a:off x="-2" y="-1"/>
              <a:ext cx="2389992" cy="1246929"/>
              <a:chOff x="-1" y="0"/>
              <a:chExt cx="2389990" cy="1246927"/>
            </a:xfrm>
          </p:grpSpPr>
          <p:sp>
            <p:nvSpPr>
              <p:cNvPr id="279" name="Shape 279"/>
              <p:cNvSpPr/>
              <p:nvPr/>
            </p:nvSpPr>
            <p:spPr>
              <a:xfrm>
                <a:off x="-1" y="0"/>
                <a:ext cx="2389990" cy="12469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solidFill>
                      <a:srgbClr val="548235"/>
                    </a:solidFill>
                  </a:defRPr>
                </a:pPr>
                <a:endParaRPr/>
              </a:p>
            </p:txBody>
          </p:sp>
          <p:sp>
            <p:nvSpPr>
              <p:cNvPr id="280" name="Shape 280"/>
              <p:cNvSpPr/>
              <p:nvPr/>
            </p:nvSpPr>
            <p:spPr>
              <a:xfrm>
                <a:off x="-1" y="0"/>
                <a:ext cx="2389990" cy="30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>
                    <a:solidFill>
                      <a:srgbClr val="548235"/>
                    </a:solidFill>
                  </a:defRPr>
                </a:lvl1pPr>
              </a:lstStyle>
              <a:p>
                <a:r>
                  <a:rPr dirty="0">
                    <a:solidFill>
                      <a:schemeClr val="accent5"/>
                    </a:solidFill>
                  </a:rPr>
                  <a:t>Diversification</a:t>
                </a:r>
              </a:p>
            </p:txBody>
          </p:sp>
        </p:grpSp>
        <p:grpSp>
          <p:nvGrpSpPr>
            <p:cNvPr id="294" name="Group 294"/>
            <p:cNvGrpSpPr/>
            <p:nvPr/>
          </p:nvGrpSpPr>
          <p:grpSpPr>
            <a:xfrm>
              <a:off x="135442" y="294106"/>
              <a:ext cx="2119105" cy="868125"/>
              <a:chOff x="0" y="0"/>
              <a:chExt cx="2119103" cy="868124"/>
            </a:xfrm>
          </p:grpSpPr>
          <p:grpSp>
            <p:nvGrpSpPr>
              <p:cNvPr id="286" name="Group 286"/>
              <p:cNvGrpSpPr/>
              <p:nvPr/>
            </p:nvGrpSpPr>
            <p:grpSpPr>
              <a:xfrm>
                <a:off x="0" y="0"/>
                <a:ext cx="2119104" cy="868125"/>
                <a:chOff x="0" y="0"/>
                <a:chExt cx="2119103" cy="868124"/>
              </a:xfrm>
            </p:grpSpPr>
            <p:pic>
              <p:nvPicPr>
                <p:cNvPr id="282" name="image16.jpeg" descr="Afficher l'image d'origin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119104" cy="868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83" name="Shape 283"/>
                <p:cNvSpPr/>
                <p:nvPr/>
              </p:nvSpPr>
              <p:spPr>
                <a:xfrm flipH="1">
                  <a:off x="533903" y="432423"/>
                  <a:ext cx="1171" cy="166967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4" name="Shape 284"/>
                <p:cNvSpPr/>
                <p:nvPr/>
              </p:nvSpPr>
              <p:spPr>
                <a:xfrm>
                  <a:off x="1237287" y="321464"/>
                  <a:ext cx="1" cy="209319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5" name="Shape 285"/>
                <p:cNvSpPr/>
                <p:nvPr/>
              </p:nvSpPr>
              <p:spPr>
                <a:xfrm>
                  <a:off x="168983" y="184818"/>
                  <a:ext cx="2881" cy="345965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287" name="Shape 287"/>
              <p:cNvSpPr/>
              <p:nvPr/>
            </p:nvSpPr>
            <p:spPr>
              <a:xfrm>
                <a:off x="1272393" y="262286"/>
                <a:ext cx="1" cy="134208"/>
              </a:xfrm>
              <a:prstGeom prst="line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8" name="Shape 288"/>
              <p:cNvSpPr/>
              <p:nvPr/>
            </p:nvSpPr>
            <p:spPr>
              <a:xfrm>
                <a:off x="1364737" y="341542"/>
                <a:ext cx="1" cy="90881"/>
              </a:xfrm>
              <a:prstGeom prst="line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9" name="Shape 289"/>
              <p:cNvSpPr/>
              <p:nvPr/>
            </p:nvSpPr>
            <p:spPr>
              <a:xfrm>
                <a:off x="151081" y="699849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90" name="Shape 290"/>
              <p:cNvSpPr/>
              <p:nvPr/>
            </p:nvSpPr>
            <p:spPr>
              <a:xfrm>
                <a:off x="516000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91" name="Shape 291"/>
              <p:cNvSpPr/>
              <p:nvPr/>
            </p:nvSpPr>
            <p:spPr>
              <a:xfrm>
                <a:off x="1218115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92" name="Shape 292"/>
              <p:cNvSpPr/>
              <p:nvPr/>
            </p:nvSpPr>
            <p:spPr>
              <a:xfrm>
                <a:off x="1253335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293" name="Shape 293"/>
              <p:cNvSpPr/>
              <p:nvPr/>
            </p:nvSpPr>
            <p:spPr>
              <a:xfrm>
                <a:off x="1346836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</p:grpSp>
      <p:grpSp>
        <p:nvGrpSpPr>
          <p:cNvPr id="300" name="Group 300"/>
          <p:cNvGrpSpPr/>
          <p:nvPr/>
        </p:nvGrpSpPr>
        <p:grpSpPr>
          <a:xfrm>
            <a:off x="1117775" y="1207266"/>
            <a:ext cx="2071426" cy="1200749"/>
            <a:chOff x="0" y="0"/>
            <a:chExt cx="2071425" cy="1200748"/>
          </a:xfrm>
        </p:grpSpPr>
        <p:grpSp>
          <p:nvGrpSpPr>
            <p:cNvPr id="298" name="Group 298"/>
            <p:cNvGrpSpPr/>
            <p:nvPr/>
          </p:nvGrpSpPr>
          <p:grpSpPr>
            <a:xfrm>
              <a:off x="0" y="0"/>
              <a:ext cx="2071425" cy="1200748"/>
              <a:chOff x="0" y="0"/>
              <a:chExt cx="2071424" cy="1200747"/>
            </a:xfrm>
          </p:grpSpPr>
          <p:sp>
            <p:nvSpPr>
              <p:cNvPr id="296" name="Shape 296"/>
              <p:cNvSpPr/>
              <p:nvPr/>
            </p:nvSpPr>
            <p:spPr>
              <a:xfrm>
                <a:off x="0" y="0"/>
                <a:ext cx="2071424" cy="1200747"/>
              </a:xfrm>
              <a:prstGeom prst="rect">
                <a:avLst/>
              </a:prstGeom>
              <a:solidFill>
                <a:srgbClr val="FFB9B9"/>
              </a:solidFill>
              <a:ln w="12700" cap="flat">
                <a:solidFill>
                  <a:srgbClr val="FF000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solidFill>
                      <a:srgbClr val="C00000"/>
                    </a:solidFill>
                  </a:defRPr>
                </a:pPr>
                <a:endParaRPr/>
              </a:p>
            </p:txBody>
          </p:sp>
          <p:sp>
            <p:nvSpPr>
              <p:cNvPr id="297" name="Shape 297"/>
              <p:cNvSpPr/>
              <p:nvPr/>
            </p:nvSpPr>
            <p:spPr>
              <a:xfrm>
                <a:off x="0" y="0"/>
                <a:ext cx="2071424" cy="30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>
                    <a:solidFill>
                      <a:srgbClr val="C00000"/>
                    </a:solidFill>
                  </a:defRPr>
                </a:lvl1pPr>
              </a:lstStyle>
              <a:p>
                <a:r>
                  <a:rPr lang="fr-FR" dirty="0" err="1"/>
                  <a:t>Temperature</a:t>
                </a:r>
                <a:endParaRPr dirty="0"/>
              </a:p>
            </p:txBody>
          </p:sp>
        </p:grpSp>
        <p:pic>
          <p:nvPicPr>
            <p:cNvPr id="299" name="image17.png" descr="https://lh6.googleusercontent.com/Cyd8a9dM5NVGwJifBBtMEuVUh4KxJp8Ofd-Kaan0Jw4IvV6SenvEQeuV_ct-tMGbz5pv9CUDs0dGVpslUpzQpGHUlPmxL6U6cVYIAcgEYQTZeijMHWbRAVA1wwDuIzUHqyiJHlMVBHQ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56337" y="289962"/>
              <a:ext cx="1670872" cy="8071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01" name="Shape 301"/>
          <p:cNvSpPr/>
          <p:nvPr/>
        </p:nvSpPr>
        <p:spPr>
          <a:xfrm>
            <a:off x="3350735" y="1722330"/>
            <a:ext cx="598518" cy="2292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4242172" y="1534268"/>
            <a:ext cx="37956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 b="1">
                <a:solidFill>
                  <a:srgbClr val="0070C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rPr dirty="0" err="1"/>
              <a:t>λ</a:t>
            </a:r>
            <a:r>
              <a:rPr sz="1400" b="0" dirty="0">
                <a:solidFill>
                  <a:srgbClr val="00B050"/>
                </a:solidFill>
              </a:rPr>
              <a:t> </a:t>
            </a:r>
          </a:p>
        </p:txBody>
      </p:sp>
      <p:sp>
        <p:nvSpPr>
          <p:cNvPr id="303" name="Shape 303"/>
          <p:cNvSpPr/>
          <p:nvPr/>
        </p:nvSpPr>
        <p:spPr>
          <a:xfrm>
            <a:off x="4773355" y="1586558"/>
            <a:ext cx="598518" cy="4670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3" name="Shape 313"/>
          <p:cNvSpPr/>
          <p:nvPr/>
        </p:nvSpPr>
        <p:spPr>
          <a:xfrm>
            <a:off x="4808508" y="833376"/>
            <a:ext cx="367324" cy="4862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800"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?</a:t>
            </a:r>
          </a:p>
        </p:txBody>
      </p:sp>
      <p:grpSp>
        <p:nvGrpSpPr>
          <p:cNvPr id="320" name="Group 320"/>
          <p:cNvGrpSpPr/>
          <p:nvPr/>
        </p:nvGrpSpPr>
        <p:grpSpPr>
          <a:xfrm>
            <a:off x="-3" y="-1"/>
            <a:ext cx="9144004" cy="487682"/>
            <a:chOff x="-1" y="0"/>
            <a:chExt cx="9144002" cy="487680"/>
          </a:xfrm>
        </p:grpSpPr>
        <p:grpSp>
          <p:nvGrpSpPr>
            <p:cNvPr id="316" name="Group 316"/>
            <p:cNvGrpSpPr/>
            <p:nvPr/>
          </p:nvGrpSpPr>
          <p:grpSpPr>
            <a:xfrm>
              <a:off x="1266092" y="-1"/>
              <a:ext cx="7877910" cy="487682"/>
              <a:chOff x="0" y="0"/>
              <a:chExt cx="7877909" cy="487680"/>
            </a:xfrm>
          </p:grpSpPr>
          <p:sp>
            <p:nvSpPr>
              <p:cNvPr id="314" name="Shape 314"/>
              <p:cNvSpPr/>
              <p:nvPr/>
            </p:nvSpPr>
            <p:spPr>
              <a:xfrm>
                <a:off x="-1" y="-1"/>
                <a:ext cx="7877911" cy="4876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573" y="0"/>
                    </a:lnTo>
                    <a:cubicBezTo>
                      <a:pt x="21582" y="7200"/>
                      <a:pt x="21591" y="14400"/>
                      <a:pt x="21600" y="21600"/>
                    </a:cubicBez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EEBF7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r">
                  <a:defRPr>
                    <a:solidFill>
                      <a:srgbClr val="2F5597"/>
                    </a:solidFill>
                  </a:defRPr>
                </a:pPr>
                <a:endParaRPr/>
              </a:p>
            </p:txBody>
          </p:sp>
          <p:sp>
            <p:nvSpPr>
              <p:cNvPr id="315" name="Shape 315"/>
              <p:cNvSpPr/>
              <p:nvPr/>
            </p:nvSpPr>
            <p:spPr>
              <a:xfrm>
                <a:off x="-1" y="64770"/>
                <a:ext cx="7877911" cy="3581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1800">
                    <a:solidFill>
                      <a:srgbClr val="2F5597"/>
                    </a:solidFill>
                  </a:defRPr>
                </a:lvl1pPr>
              </a:lstStyle>
              <a:p>
                <a:r>
                  <a:t>3. A phylogeny-based approach of diversification</a:t>
                </a:r>
              </a:p>
            </p:txBody>
          </p:sp>
        </p:grpSp>
        <p:grpSp>
          <p:nvGrpSpPr>
            <p:cNvPr id="319" name="Group 319"/>
            <p:cNvGrpSpPr/>
            <p:nvPr/>
          </p:nvGrpSpPr>
          <p:grpSpPr>
            <a:xfrm>
              <a:off x="-2" y="0"/>
              <a:ext cx="2336802" cy="487681"/>
              <a:chOff x="0" y="0"/>
              <a:chExt cx="2336801" cy="487680"/>
            </a:xfrm>
          </p:grpSpPr>
          <p:sp>
            <p:nvSpPr>
              <p:cNvPr id="317" name="Shape 317"/>
              <p:cNvSpPr/>
              <p:nvPr/>
            </p:nvSpPr>
            <p:spPr>
              <a:xfrm>
                <a:off x="-1" y="0"/>
                <a:ext cx="2336802" cy="4876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solidFill>
                  <a:srgbClr val="42719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318" name="Shape 318"/>
              <p:cNvSpPr/>
              <p:nvPr/>
            </p:nvSpPr>
            <p:spPr>
              <a:xfrm>
                <a:off x="-1" y="90170"/>
                <a:ext cx="2336802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DEEBF7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t>   Introduction</a:t>
                </a:r>
              </a:p>
            </p:txBody>
          </p:sp>
        </p:grpSp>
      </p:grpSp>
      <p:grpSp>
        <p:nvGrpSpPr>
          <p:cNvPr id="62" name="Group 298"/>
          <p:cNvGrpSpPr/>
          <p:nvPr/>
        </p:nvGrpSpPr>
        <p:grpSpPr>
          <a:xfrm>
            <a:off x="1117775" y="3081390"/>
            <a:ext cx="2071426" cy="1200749"/>
            <a:chOff x="0" y="0"/>
            <a:chExt cx="2071424" cy="1200747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64" name="Shape 296"/>
            <p:cNvSpPr/>
            <p:nvPr/>
          </p:nvSpPr>
          <p:spPr>
            <a:xfrm>
              <a:off x="0" y="0"/>
              <a:ext cx="2071424" cy="1200747"/>
            </a:xfrm>
            <a:prstGeom prst="rect">
              <a:avLst/>
            </a:prstGeom>
            <a:grpFill/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defRPr>
                  <a:solidFill>
                    <a:srgbClr val="C00000"/>
                  </a:solidFill>
                </a:defRPr>
              </a:pPr>
              <a:endParaRPr/>
            </a:p>
          </p:txBody>
        </p:sp>
        <p:sp>
          <p:nvSpPr>
            <p:cNvPr id="65" name="Shape 297"/>
            <p:cNvSpPr/>
            <p:nvPr/>
          </p:nvSpPr>
          <p:spPr>
            <a:xfrm>
              <a:off x="50622" y="6695"/>
              <a:ext cx="1996030" cy="30777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C00000"/>
                  </a:solidFill>
                </a:defRPr>
              </a:lvl1pPr>
            </a:lstStyle>
            <a:p>
              <a:r>
                <a:rPr lang="fr-FR" dirty="0">
                  <a:solidFill>
                    <a:schemeClr val="accent6">
                      <a:lumMod val="75000"/>
                    </a:schemeClr>
                  </a:solidFill>
                </a:rPr>
                <a:t>CO</a:t>
              </a:r>
              <a:r>
                <a:rPr lang="fr-FR" baseline="-25000" dirty="0">
                  <a:solidFill>
                    <a:schemeClr val="accent6">
                      <a:lumMod val="75000"/>
                    </a:schemeClr>
                  </a:solidFill>
                </a:rPr>
                <a:t>2</a:t>
              </a:r>
              <a:endParaRPr baseline="-250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73" name="Shape 301"/>
          <p:cNvSpPr/>
          <p:nvPr/>
        </p:nvSpPr>
        <p:spPr>
          <a:xfrm>
            <a:off x="3394914" y="3505828"/>
            <a:ext cx="598518" cy="22929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4" name="Shape 302"/>
          <p:cNvSpPr/>
          <p:nvPr/>
        </p:nvSpPr>
        <p:spPr>
          <a:xfrm>
            <a:off x="4271917" y="3288029"/>
            <a:ext cx="379560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 b="1">
                <a:solidFill>
                  <a:srgbClr val="0070C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t>λ</a:t>
            </a:r>
            <a:r>
              <a:rPr sz="1400" b="0">
                <a:solidFill>
                  <a:srgbClr val="00B050"/>
                </a:solidFill>
              </a:rPr>
              <a:t> </a:t>
            </a:r>
          </a:p>
        </p:txBody>
      </p:sp>
      <p:grpSp>
        <p:nvGrpSpPr>
          <p:cNvPr id="80" name="Group 295"/>
          <p:cNvGrpSpPr/>
          <p:nvPr/>
        </p:nvGrpSpPr>
        <p:grpSpPr>
          <a:xfrm>
            <a:off x="5576337" y="3041216"/>
            <a:ext cx="2389993" cy="1246931"/>
            <a:chOff x="-2" y="-1"/>
            <a:chExt cx="2389992" cy="1246929"/>
          </a:xfrm>
        </p:grpSpPr>
        <p:grpSp>
          <p:nvGrpSpPr>
            <p:cNvPr id="81" name="Group 281"/>
            <p:cNvGrpSpPr/>
            <p:nvPr/>
          </p:nvGrpSpPr>
          <p:grpSpPr>
            <a:xfrm>
              <a:off x="-2" y="-1"/>
              <a:ext cx="2389992" cy="1246929"/>
              <a:chOff x="-1" y="0"/>
              <a:chExt cx="2389990" cy="1246927"/>
            </a:xfrm>
          </p:grpSpPr>
          <p:sp>
            <p:nvSpPr>
              <p:cNvPr id="95" name="Shape 279"/>
              <p:cNvSpPr/>
              <p:nvPr/>
            </p:nvSpPr>
            <p:spPr>
              <a:xfrm>
                <a:off x="-1" y="0"/>
                <a:ext cx="2389990" cy="124692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 cap="flat">
                <a:solidFill>
                  <a:schemeClr val="accent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>
                  <a:defRPr>
                    <a:solidFill>
                      <a:srgbClr val="548235"/>
                    </a:solidFill>
                  </a:defRPr>
                </a:pPr>
                <a:endParaRPr/>
              </a:p>
            </p:txBody>
          </p:sp>
          <p:sp>
            <p:nvSpPr>
              <p:cNvPr id="96" name="Shape 280"/>
              <p:cNvSpPr/>
              <p:nvPr/>
            </p:nvSpPr>
            <p:spPr>
              <a:xfrm>
                <a:off x="-1" y="0"/>
                <a:ext cx="2389990" cy="3077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>
                    <a:solidFill>
                      <a:srgbClr val="548235"/>
                    </a:solidFill>
                  </a:defRPr>
                </a:lvl1pPr>
              </a:lstStyle>
              <a:p>
                <a:r>
                  <a:rPr dirty="0">
                    <a:solidFill>
                      <a:schemeClr val="accent5"/>
                    </a:solidFill>
                  </a:rPr>
                  <a:t>Diversification</a:t>
                </a:r>
              </a:p>
            </p:txBody>
          </p:sp>
        </p:grpSp>
        <p:grpSp>
          <p:nvGrpSpPr>
            <p:cNvPr id="82" name="Group 294"/>
            <p:cNvGrpSpPr/>
            <p:nvPr/>
          </p:nvGrpSpPr>
          <p:grpSpPr>
            <a:xfrm>
              <a:off x="135442" y="294106"/>
              <a:ext cx="2119105" cy="868125"/>
              <a:chOff x="0" y="0"/>
              <a:chExt cx="2119103" cy="868124"/>
            </a:xfrm>
          </p:grpSpPr>
          <p:grpSp>
            <p:nvGrpSpPr>
              <p:cNvPr id="83" name="Group 286"/>
              <p:cNvGrpSpPr/>
              <p:nvPr/>
            </p:nvGrpSpPr>
            <p:grpSpPr>
              <a:xfrm>
                <a:off x="0" y="0"/>
                <a:ext cx="2119104" cy="868125"/>
                <a:chOff x="0" y="0"/>
                <a:chExt cx="2119103" cy="868124"/>
              </a:xfrm>
            </p:grpSpPr>
            <p:pic>
              <p:nvPicPr>
                <p:cNvPr id="91" name="image16.jpeg" descr="Afficher l'image d'origine"/>
                <p:cNvPicPr>
                  <a:picLocks noChangeAspect="1"/>
                </p:cNvPicPr>
                <p:nvPr/>
              </p:nvPicPr>
              <p:blipFill>
                <a:blip r:embed="rId2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2119104" cy="86812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92" name="Shape 283"/>
                <p:cNvSpPr/>
                <p:nvPr/>
              </p:nvSpPr>
              <p:spPr>
                <a:xfrm flipH="1">
                  <a:off x="533903" y="432423"/>
                  <a:ext cx="1171" cy="166967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3" name="Shape 284"/>
                <p:cNvSpPr/>
                <p:nvPr/>
              </p:nvSpPr>
              <p:spPr>
                <a:xfrm>
                  <a:off x="1237287" y="321464"/>
                  <a:ext cx="1" cy="209319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94" name="Shape 285"/>
                <p:cNvSpPr/>
                <p:nvPr/>
              </p:nvSpPr>
              <p:spPr>
                <a:xfrm>
                  <a:off x="168983" y="184818"/>
                  <a:ext cx="2881" cy="345965"/>
                </a:xfrm>
                <a:prstGeom prst="line">
                  <a:avLst/>
                </a:prstGeom>
                <a:noFill/>
                <a:ln w="38100" cap="flat">
                  <a:solidFill>
                    <a:srgbClr val="00B050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endParaRPr/>
                </a:p>
              </p:txBody>
            </p:sp>
          </p:grpSp>
          <p:sp>
            <p:nvSpPr>
              <p:cNvPr id="84" name="Shape 287"/>
              <p:cNvSpPr/>
              <p:nvPr/>
            </p:nvSpPr>
            <p:spPr>
              <a:xfrm>
                <a:off x="1272393" y="262286"/>
                <a:ext cx="1" cy="134208"/>
              </a:xfrm>
              <a:prstGeom prst="line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5" name="Shape 288"/>
              <p:cNvSpPr/>
              <p:nvPr/>
            </p:nvSpPr>
            <p:spPr>
              <a:xfrm>
                <a:off x="1364737" y="341542"/>
                <a:ext cx="1" cy="90881"/>
              </a:xfrm>
              <a:prstGeom prst="line">
                <a:avLst/>
              </a:prstGeom>
              <a:noFill/>
              <a:ln w="38100" cap="flat">
                <a:solidFill>
                  <a:srgbClr val="00B050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86" name="Shape 289"/>
              <p:cNvSpPr/>
              <p:nvPr/>
            </p:nvSpPr>
            <p:spPr>
              <a:xfrm>
                <a:off x="151081" y="699849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87" name="Shape 290"/>
              <p:cNvSpPr/>
              <p:nvPr/>
            </p:nvSpPr>
            <p:spPr>
              <a:xfrm>
                <a:off x="516000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88" name="Shape 291"/>
              <p:cNvSpPr/>
              <p:nvPr/>
            </p:nvSpPr>
            <p:spPr>
              <a:xfrm>
                <a:off x="1218115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89" name="Shape 292"/>
              <p:cNvSpPr/>
              <p:nvPr/>
            </p:nvSpPr>
            <p:spPr>
              <a:xfrm>
                <a:off x="1253335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  <p:sp>
            <p:nvSpPr>
              <p:cNvPr id="90" name="Shape 293"/>
              <p:cNvSpPr/>
              <p:nvPr/>
            </p:nvSpPr>
            <p:spPr>
              <a:xfrm>
                <a:off x="1346836" y="699848"/>
                <a:ext cx="35805" cy="31505"/>
              </a:xfrm>
              <a:prstGeom prst="ellipse">
                <a:avLst/>
              </a:prstGeom>
              <a:solidFill>
                <a:srgbClr val="00B05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ln w="9525">
                      <a:solidFill>
                        <a:srgbClr val="000000"/>
                      </a:solidFill>
                    </a:ln>
                  </a:defRPr>
                </a:pPr>
                <a:endParaRPr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3"/>
          <a:stretch/>
        </p:blipFill>
        <p:spPr>
          <a:xfrm>
            <a:off x="1316157" y="3377113"/>
            <a:ext cx="1634117" cy="809480"/>
          </a:xfrm>
          <a:prstGeom prst="rect">
            <a:avLst/>
          </a:prstGeom>
        </p:spPr>
      </p:pic>
      <p:sp>
        <p:nvSpPr>
          <p:cNvPr id="98" name="Shape 303"/>
          <p:cNvSpPr/>
          <p:nvPr/>
        </p:nvSpPr>
        <p:spPr>
          <a:xfrm>
            <a:off x="4773355" y="3345857"/>
            <a:ext cx="598518" cy="46709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42719B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9" name="Shape 302">
            <a:extLst>
              <a:ext uri="{FF2B5EF4-FFF2-40B4-BE49-F238E27FC236}">
                <a16:creationId xmlns:a16="http://schemas.microsoft.com/office/drawing/2014/main" id="{3E5BFB7C-3BDB-354E-B7DB-6F3D71A163E8}"/>
              </a:ext>
            </a:extLst>
          </p:cNvPr>
          <p:cNvSpPr/>
          <p:nvPr/>
        </p:nvSpPr>
        <p:spPr>
          <a:xfrm>
            <a:off x="3953953" y="2053653"/>
            <a:ext cx="90024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 b="1">
                <a:solidFill>
                  <a:srgbClr val="0070C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rPr lang="fr-FR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µ </a:t>
            </a:r>
            <a:r>
              <a:rPr lang="fr-F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0</a:t>
            </a:r>
            <a:r>
              <a:rPr sz="14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  <p:sp>
        <p:nvSpPr>
          <p:cNvPr id="60" name="Shape 302">
            <a:extLst>
              <a:ext uri="{FF2B5EF4-FFF2-40B4-BE49-F238E27FC236}">
                <a16:creationId xmlns:a16="http://schemas.microsoft.com/office/drawing/2014/main" id="{BABB59D4-406E-7E4B-9B25-D4C3322E7A27}"/>
              </a:ext>
            </a:extLst>
          </p:cNvPr>
          <p:cNvSpPr/>
          <p:nvPr/>
        </p:nvSpPr>
        <p:spPr>
          <a:xfrm>
            <a:off x="3961193" y="3812952"/>
            <a:ext cx="900244" cy="5847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200" b="1">
                <a:solidFill>
                  <a:srgbClr val="0070C0"/>
                </a:solidFill>
                <a:latin typeface="Ebrima"/>
                <a:ea typeface="Ebrima"/>
                <a:cs typeface="Ebrima"/>
                <a:sym typeface="Ebrima"/>
              </a:defRPr>
            </a:pPr>
            <a:r>
              <a:rPr lang="fr-FR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µ </a:t>
            </a:r>
            <a:r>
              <a:rPr lang="fr-FR" sz="28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= 0</a:t>
            </a:r>
            <a:r>
              <a:rPr sz="1400" b="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000133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roup 363"/>
          <p:cNvGrpSpPr/>
          <p:nvPr/>
        </p:nvGrpSpPr>
        <p:grpSpPr>
          <a:xfrm>
            <a:off x="-4" y="2"/>
            <a:ext cx="9144003" cy="484964"/>
            <a:chOff x="-2" y="1"/>
            <a:chExt cx="9144002" cy="484963"/>
          </a:xfrm>
        </p:grpSpPr>
        <p:sp>
          <p:nvSpPr>
            <p:cNvPr id="359" name="Shape 359"/>
            <p:cNvSpPr/>
            <p:nvPr/>
          </p:nvSpPr>
          <p:spPr>
            <a:xfrm>
              <a:off x="2108200" y="1"/>
              <a:ext cx="7035800" cy="484963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548235"/>
                  </a:solidFill>
                </a:defRPr>
              </a:pPr>
              <a:endParaRPr/>
            </a:p>
          </p:txBody>
        </p:sp>
        <p:grpSp>
          <p:nvGrpSpPr>
            <p:cNvPr id="362" name="Group 362"/>
            <p:cNvGrpSpPr/>
            <p:nvPr/>
          </p:nvGrpSpPr>
          <p:grpSpPr>
            <a:xfrm>
              <a:off x="-3" y="1"/>
              <a:ext cx="2956443" cy="484964"/>
              <a:chOff x="-1" y="0"/>
              <a:chExt cx="2956442" cy="484962"/>
            </a:xfrm>
          </p:grpSpPr>
          <p:sp>
            <p:nvSpPr>
              <p:cNvPr id="360" name="Shape 360"/>
              <p:cNvSpPr/>
              <p:nvPr/>
            </p:nvSpPr>
            <p:spPr>
              <a:xfrm>
                <a:off x="-2" y="0"/>
                <a:ext cx="2956444" cy="48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12700" cap="flat">
                <a:solidFill>
                  <a:srgbClr val="54823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361" name="Shape 361"/>
              <p:cNvSpPr/>
              <p:nvPr/>
            </p:nvSpPr>
            <p:spPr>
              <a:xfrm>
                <a:off x="-2" y="88812"/>
                <a:ext cx="2956443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  </a:t>
                </a:r>
                <a:r>
                  <a:rPr lang="fr-FR" dirty="0"/>
                  <a:t> </a:t>
                </a:r>
                <a:r>
                  <a:rPr dirty="0"/>
                  <a:t> </a:t>
                </a:r>
                <a:r>
                  <a:rPr lang="fr-FR" dirty="0"/>
                  <a:t>Data</a:t>
                </a:r>
                <a:endParaRPr dirty="0"/>
              </a:p>
            </p:txBody>
          </p:sp>
        </p:grpSp>
      </p:grpSp>
      <p:pic>
        <p:nvPicPr>
          <p:cNvPr id="364" name="image23.png"/>
          <p:cNvPicPr>
            <a:picLocks noChangeAspect="1"/>
          </p:cNvPicPr>
          <p:nvPr/>
        </p:nvPicPr>
        <p:blipFill>
          <a:blip r:embed="rId2">
            <a:extLst/>
          </a:blip>
          <a:srcRect l="3012" t="13466" r="4417" b="10113"/>
          <a:stretch>
            <a:fillRect/>
          </a:stretch>
        </p:blipFill>
        <p:spPr>
          <a:xfrm>
            <a:off x="4937762" y="1689462"/>
            <a:ext cx="4014652" cy="21945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24.png"/>
          <p:cNvPicPr>
            <a:picLocks noChangeAspect="1"/>
          </p:cNvPicPr>
          <p:nvPr/>
        </p:nvPicPr>
        <p:blipFill>
          <a:blip r:embed="rId3">
            <a:extLst/>
          </a:blip>
          <a:srcRect l="4554" t="13169" r="3762" b="9076"/>
          <a:stretch>
            <a:fillRect/>
          </a:stretch>
        </p:blipFill>
        <p:spPr>
          <a:xfrm>
            <a:off x="365759" y="1645920"/>
            <a:ext cx="4032072" cy="2264231"/>
          </a:xfrm>
          <a:prstGeom prst="rect">
            <a:avLst/>
          </a:prstGeom>
          <a:ln w="12700">
            <a:miter lim="400000"/>
          </a:ln>
        </p:spPr>
      </p:pic>
      <p:sp>
        <p:nvSpPr>
          <p:cNvPr id="366" name="Shape 366"/>
          <p:cNvSpPr/>
          <p:nvPr/>
        </p:nvSpPr>
        <p:spPr>
          <a:xfrm>
            <a:off x="5958237" y="4897278"/>
            <a:ext cx="2322581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Foster et al. 2017 – Nat. Comm.</a:t>
            </a:r>
          </a:p>
        </p:txBody>
      </p:sp>
      <p:sp>
        <p:nvSpPr>
          <p:cNvPr id="367" name="Shape 367"/>
          <p:cNvSpPr/>
          <p:nvPr/>
        </p:nvSpPr>
        <p:spPr>
          <a:xfrm>
            <a:off x="860842" y="4589502"/>
            <a:ext cx="2613361" cy="50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Zachos et al. 2008 – Nature</a:t>
            </a:r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Prokoph et al. 2008 – Earth-Sci. Rev.</a:t>
            </a:r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Cramer et al. 2011 – J. Geophys. Res.</a:t>
            </a:r>
          </a:p>
        </p:txBody>
      </p:sp>
      <p:sp>
        <p:nvSpPr>
          <p:cNvPr id="368" name="Shape 368"/>
          <p:cNvSpPr/>
          <p:nvPr/>
        </p:nvSpPr>
        <p:spPr>
          <a:xfrm>
            <a:off x="6002109" y="1358316"/>
            <a:ext cx="188595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B05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rPr lang="fr-FR" dirty="0" err="1"/>
              <a:t>Atmospheric</a:t>
            </a:r>
            <a:r>
              <a:rPr lang="fr-FR" dirty="0"/>
              <a:t> </a:t>
            </a:r>
            <a:r>
              <a:rPr dirty="0"/>
              <a:t>CO</a:t>
            </a:r>
            <a:r>
              <a:rPr baseline="-25000" dirty="0"/>
              <a:t>2</a:t>
            </a:r>
          </a:p>
        </p:txBody>
      </p:sp>
      <p:sp>
        <p:nvSpPr>
          <p:cNvPr id="369" name="Shape 369"/>
          <p:cNvSpPr/>
          <p:nvPr/>
        </p:nvSpPr>
        <p:spPr>
          <a:xfrm>
            <a:off x="1393370" y="1375844"/>
            <a:ext cx="185492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Global temperature</a:t>
            </a:r>
          </a:p>
        </p:txBody>
      </p:sp>
      <p:sp>
        <p:nvSpPr>
          <p:cNvPr id="370" name="Shape 370"/>
          <p:cNvSpPr/>
          <p:nvPr/>
        </p:nvSpPr>
        <p:spPr>
          <a:xfrm>
            <a:off x="4406510" y="3606203"/>
            <a:ext cx="77841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rPr lang="fr-FR" dirty="0"/>
              <a:t>Time </a:t>
            </a:r>
            <a:r>
              <a:rPr dirty="0"/>
              <a:t>(M</a:t>
            </a:r>
            <a:r>
              <a:rPr lang="fr-FR" dirty="0"/>
              <a:t>y</a:t>
            </a:r>
            <a:r>
              <a:rPr dirty="0"/>
              <a:t>a)</a:t>
            </a:r>
            <a:r>
              <a:rPr b="0" dirty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371" name="Shape 371"/>
          <p:cNvSpPr/>
          <p:nvPr/>
        </p:nvSpPr>
        <p:spPr>
          <a:xfrm>
            <a:off x="906957" y="767752"/>
            <a:ext cx="733008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Climatic data obtained from two datasets covering the whole 500 Mya </a:t>
            </a:r>
          </a:p>
        </p:txBody>
      </p:sp>
      <p:sp>
        <p:nvSpPr>
          <p:cNvPr id="372" name="Shape 372"/>
          <p:cNvSpPr/>
          <p:nvPr/>
        </p:nvSpPr>
        <p:spPr>
          <a:xfrm>
            <a:off x="-1" y="2469557"/>
            <a:ext cx="43423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°C</a:t>
            </a:r>
          </a:p>
        </p:txBody>
      </p:sp>
      <p:sp>
        <p:nvSpPr>
          <p:cNvPr id="373" name="Shape 373"/>
          <p:cNvSpPr/>
          <p:nvPr/>
        </p:nvSpPr>
        <p:spPr>
          <a:xfrm>
            <a:off x="4397831" y="2516802"/>
            <a:ext cx="53993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ppm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/>
        </p:nvSpPr>
        <p:spPr>
          <a:xfrm>
            <a:off x="906957" y="767752"/>
            <a:ext cx="733008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Climatic data obtained from two datasets covering the whole 500 Mya </a:t>
            </a:r>
          </a:p>
        </p:txBody>
      </p:sp>
      <p:pic>
        <p:nvPicPr>
          <p:cNvPr id="376" name="image25.png"/>
          <p:cNvPicPr>
            <a:picLocks noChangeAspect="1"/>
          </p:cNvPicPr>
          <p:nvPr/>
        </p:nvPicPr>
        <p:blipFill>
          <a:blip r:embed="rId2">
            <a:extLst/>
          </a:blip>
          <a:srcRect l="3413" t="14982" r="3212" b="12842"/>
          <a:stretch>
            <a:fillRect/>
          </a:stretch>
        </p:blipFill>
        <p:spPr>
          <a:xfrm>
            <a:off x="4955178" y="1733005"/>
            <a:ext cx="4049487" cy="2072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7" name="image26.png"/>
          <p:cNvPicPr>
            <a:picLocks noChangeAspect="1"/>
          </p:cNvPicPr>
          <p:nvPr/>
        </p:nvPicPr>
        <p:blipFill>
          <a:blip r:embed="rId3">
            <a:extLst/>
          </a:blip>
          <a:srcRect l="5345" t="14067" r="4753" b="13264"/>
          <a:stretch>
            <a:fillRect/>
          </a:stretch>
        </p:blipFill>
        <p:spPr>
          <a:xfrm>
            <a:off x="400593" y="1672046"/>
            <a:ext cx="3953693" cy="2116185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Shape 378"/>
          <p:cNvSpPr/>
          <p:nvPr/>
        </p:nvSpPr>
        <p:spPr>
          <a:xfrm>
            <a:off x="2221419" y="4065091"/>
            <a:ext cx="185492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Discrete data points</a:t>
            </a:r>
          </a:p>
        </p:txBody>
      </p:sp>
      <p:sp>
        <p:nvSpPr>
          <p:cNvPr id="379" name="Shape 379"/>
          <p:cNvSpPr/>
          <p:nvPr/>
        </p:nvSpPr>
        <p:spPr>
          <a:xfrm>
            <a:off x="4029168" y="4065091"/>
            <a:ext cx="4440069" cy="2948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i="1">
                <a:latin typeface="+mj-lt"/>
                <a:ea typeface="+mj-ea"/>
                <a:cs typeface="+mj-cs"/>
                <a:sym typeface="Arial"/>
              </a:defRPr>
            </a:pPr>
            <a:r>
              <a:rPr i="0">
                <a:latin typeface="Wingdings"/>
                <a:ea typeface="Wingdings"/>
                <a:cs typeface="Wingdings"/>
                <a:sym typeface="Wingdings"/>
              </a:rPr>
              <a:t>   </a:t>
            </a:r>
            <a:r>
              <a:t>Continuous curve</a:t>
            </a:r>
          </a:p>
        </p:txBody>
      </p:sp>
      <p:sp>
        <p:nvSpPr>
          <p:cNvPr id="380" name="Shape 380"/>
          <p:cNvSpPr/>
          <p:nvPr/>
        </p:nvSpPr>
        <p:spPr>
          <a:xfrm>
            <a:off x="1393370" y="1375844"/>
            <a:ext cx="1854926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>
                <a:solidFill>
                  <a:srgbClr val="FF0000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Global temperature</a:t>
            </a:r>
          </a:p>
        </p:txBody>
      </p:sp>
      <p:sp>
        <p:nvSpPr>
          <p:cNvPr id="381" name="Shape 381"/>
          <p:cNvSpPr/>
          <p:nvPr/>
        </p:nvSpPr>
        <p:spPr>
          <a:xfrm>
            <a:off x="4395452" y="3606203"/>
            <a:ext cx="800532" cy="24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000" b="1">
                <a:latin typeface="Ebrima"/>
                <a:ea typeface="Ebrima"/>
                <a:cs typeface="Ebrima"/>
                <a:sym typeface="Ebrima"/>
              </a:defRPr>
            </a:pPr>
            <a:r>
              <a:t>Time (Mya)</a:t>
            </a:r>
            <a:r>
              <a:rPr b="0">
                <a:solidFill>
                  <a:srgbClr val="2E75B6"/>
                </a:solidFill>
              </a:rPr>
              <a:t> </a:t>
            </a:r>
          </a:p>
        </p:txBody>
      </p:sp>
      <p:sp>
        <p:nvSpPr>
          <p:cNvPr id="382" name="Shape 382"/>
          <p:cNvSpPr/>
          <p:nvPr/>
        </p:nvSpPr>
        <p:spPr>
          <a:xfrm>
            <a:off x="6002109" y="1358316"/>
            <a:ext cx="1885951" cy="322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>
                <a:solidFill>
                  <a:srgbClr val="00B050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Atmospheric CO</a:t>
            </a:r>
            <a:r>
              <a:rPr baseline="-25000"/>
              <a:t>2</a:t>
            </a:r>
          </a:p>
        </p:txBody>
      </p:sp>
      <p:grpSp>
        <p:nvGrpSpPr>
          <p:cNvPr id="387" name="Group 387"/>
          <p:cNvGrpSpPr/>
          <p:nvPr/>
        </p:nvGrpSpPr>
        <p:grpSpPr>
          <a:xfrm>
            <a:off x="-4" y="2"/>
            <a:ext cx="9144003" cy="484964"/>
            <a:chOff x="-2" y="1"/>
            <a:chExt cx="9144002" cy="484963"/>
          </a:xfrm>
        </p:grpSpPr>
        <p:sp>
          <p:nvSpPr>
            <p:cNvPr id="383" name="Shape 383"/>
            <p:cNvSpPr/>
            <p:nvPr/>
          </p:nvSpPr>
          <p:spPr>
            <a:xfrm>
              <a:off x="2108200" y="1"/>
              <a:ext cx="7035800" cy="484963"/>
            </a:xfrm>
            <a:prstGeom prst="rect">
              <a:avLst/>
            </a:prstGeom>
            <a:solidFill>
              <a:srgbClr val="E2F0D9"/>
            </a:solidFill>
            <a:ln w="12700" cap="flat">
              <a:solidFill>
                <a:schemeClr val="accent6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r">
                <a:defRPr>
                  <a:solidFill>
                    <a:srgbClr val="548235"/>
                  </a:solidFill>
                </a:defRPr>
              </a:pPr>
              <a:endParaRPr/>
            </a:p>
          </p:txBody>
        </p:sp>
        <p:grpSp>
          <p:nvGrpSpPr>
            <p:cNvPr id="386" name="Group 386"/>
            <p:cNvGrpSpPr/>
            <p:nvPr/>
          </p:nvGrpSpPr>
          <p:grpSpPr>
            <a:xfrm>
              <a:off x="-3" y="1"/>
              <a:ext cx="2956443" cy="484964"/>
              <a:chOff x="-1" y="0"/>
              <a:chExt cx="2956442" cy="484962"/>
            </a:xfrm>
          </p:grpSpPr>
          <p:sp>
            <p:nvSpPr>
              <p:cNvPr id="384" name="Shape 384"/>
              <p:cNvSpPr/>
              <p:nvPr/>
            </p:nvSpPr>
            <p:spPr>
              <a:xfrm>
                <a:off x="-2" y="0"/>
                <a:ext cx="2956444" cy="4849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16889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050"/>
              </a:solidFill>
              <a:ln w="12700" cap="flat">
                <a:solidFill>
                  <a:srgbClr val="548235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pPr>
                <a:endParaRPr/>
              </a:p>
            </p:txBody>
          </p:sp>
          <p:sp>
            <p:nvSpPr>
              <p:cNvPr id="385" name="Shape 385"/>
              <p:cNvSpPr/>
              <p:nvPr/>
            </p:nvSpPr>
            <p:spPr>
              <a:xfrm>
                <a:off x="-2" y="88812"/>
                <a:ext cx="2956443" cy="3073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cap="all" spc="150">
                    <a:solidFill>
                      <a:srgbClr val="E2F0D9"/>
                    </a:solidFill>
                    <a:latin typeface="Impact"/>
                    <a:ea typeface="Impact"/>
                    <a:cs typeface="Impact"/>
                    <a:sym typeface="Impact"/>
                  </a:defRPr>
                </a:lvl1pPr>
              </a:lstStyle>
              <a:p>
                <a:r>
                  <a:rPr dirty="0"/>
                  <a:t>   </a:t>
                </a:r>
                <a:r>
                  <a:rPr lang="en-US" dirty="0"/>
                  <a:t> Data</a:t>
                </a:r>
                <a:endParaRPr dirty="0"/>
              </a:p>
            </p:txBody>
          </p:sp>
        </p:grpSp>
      </p:grpSp>
      <p:sp>
        <p:nvSpPr>
          <p:cNvPr id="388" name="Shape 388"/>
          <p:cNvSpPr/>
          <p:nvPr/>
        </p:nvSpPr>
        <p:spPr>
          <a:xfrm>
            <a:off x="5958237" y="4897278"/>
            <a:ext cx="2322581" cy="2269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Foster et al. 2017 – Nat. Comm.</a:t>
            </a:r>
          </a:p>
        </p:txBody>
      </p:sp>
      <p:sp>
        <p:nvSpPr>
          <p:cNvPr id="389" name="Shape 389"/>
          <p:cNvSpPr/>
          <p:nvPr/>
        </p:nvSpPr>
        <p:spPr>
          <a:xfrm>
            <a:off x="860842" y="4589502"/>
            <a:ext cx="2613361" cy="506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Zachos et al. 2008 – Nature</a:t>
            </a:r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Prokoph et al. 2008 – Earth-Sci. Rev.</a:t>
            </a:r>
          </a:p>
          <a:p>
            <a:pPr>
              <a:defRPr sz="1000" i="1">
                <a:solidFill>
                  <a:schemeClr val="accent5"/>
                </a:solidFill>
                <a:latin typeface="+mj-lt"/>
                <a:ea typeface="+mj-ea"/>
                <a:cs typeface="+mj-cs"/>
                <a:sym typeface="Arial"/>
              </a:defRPr>
            </a:pPr>
            <a:r>
              <a:t>Cramer et al. 2011 – J. Geophys. Res.</a:t>
            </a:r>
          </a:p>
        </p:txBody>
      </p:sp>
      <p:sp>
        <p:nvSpPr>
          <p:cNvPr id="390" name="Shape 390"/>
          <p:cNvSpPr/>
          <p:nvPr/>
        </p:nvSpPr>
        <p:spPr>
          <a:xfrm>
            <a:off x="4397831" y="2516802"/>
            <a:ext cx="539933" cy="288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ppm</a:t>
            </a:r>
          </a:p>
        </p:txBody>
      </p:sp>
      <p:sp>
        <p:nvSpPr>
          <p:cNvPr id="391" name="Shape 391"/>
          <p:cNvSpPr/>
          <p:nvPr/>
        </p:nvSpPr>
        <p:spPr>
          <a:xfrm>
            <a:off x="-1" y="2469557"/>
            <a:ext cx="434231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Arial"/>
              </a:defRPr>
            </a:lvl1pPr>
          </a:lstStyle>
          <a:p>
            <a:r>
              <a:t>°C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Thème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Thème Offic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4003</TotalTime>
  <Words>1662</Words>
  <Application>Microsoft Macintosh PowerPoint</Application>
  <PresentationFormat>On-screen Show (16:9)</PresentationFormat>
  <Paragraphs>509</Paragraphs>
  <Slides>40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Arial Black</vt:lpstr>
      <vt:lpstr>Calibri</vt:lpstr>
      <vt:lpstr>Calibri Light</vt:lpstr>
      <vt:lpstr>Ebrima</vt:lpstr>
      <vt:lpstr>Helvetica</vt:lpstr>
      <vt:lpstr>Impact</vt:lpstr>
      <vt:lpstr>Times New Roman</vt:lpstr>
      <vt:lpstr>Wingdings</vt:lpstr>
      <vt:lpstr>Thème Office</vt:lpstr>
      <vt:lpstr>The imprint of climate in phylogenetic trees: a global analysis on the diversification of Tetrapod families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imprint of climate in phylogenetic trees: a global analysis on the diversification of Tetrapod families</dc:title>
  <cp:lastModifiedBy>Pannetier Théo</cp:lastModifiedBy>
  <cp:revision>59</cp:revision>
  <dcterms:modified xsi:type="dcterms:W3CDTF">2018-03-29T12:55:53Z</dcterms:modified>
</cp:coreProperties>
</file>